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57" r:id="rId4"/>
    <p:sldId id="279" r:id="rId5"/>
    <p:sldId id="278" r:id="rId6"/>
    <p:sldId id="280" r:id="rId7"/>
    <p:sldId id="258" r:id="rId8"/>
    <p:sldId id="259" r:id="rId9"/>
    <p:sldId id="281" r:id="rId10"/>
    <p:sldId id="260" r:id="rId11"/>
    <p:sldId id="261" r:id="rId12"/>
    <p:sldId id="283" r:id="rId13"/>
    <p:sldId id="282" r:id="rId14"/>
    <p:sldId id="284" r:id="rId15"/>
    <p:sldId id="262" r:id="rId16"/>
    <p:sldId id="285" r:id="rId17"/>
    <p:sldId id="263" r:id="rId18"/>
    <p:sldId id="264" r:id="rId19"/>
    <p:sldId id="286" r:id="rId20"/>
    <p:sldId id="265" r:id="rId21"/>
    <p:sldId id="289" r:id="rId22"/>
    <p:sldId id="288" r:id="rId23"/>
    <p:sldId id="287" r:id="rId24"/>
    <p:sldId id="266"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62" autoAdjust="0"/>
    <p:restoredTop sz="94660"/>
  </p:normalViewPr>
  <p:slideViewPr>
    <p:cSldViewPr>
      <p:cViewPr varScale="1">
        <p:scale>
          <a:sx n="47" d="100"/>
          <a:sy n="47" d="100"/>
        </p:scale>
        <p:origin x="-1080"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02/05/2013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photo.it/view.php?i=http://img.chicade15.com/wp-content/uploads/2010/12/de-compras.jpg"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photo.it/view.php?i=http://www.lcnn1.com/sleep.girl.school.jpg"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51520" y="620688"/>
            <a:ext cx="8640960" cy="1470025"/>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r>
              <a:rPr lang="es-CO" dirty="0" smtClean="0">
                <a:latin typeface="FrankRuehl" pitchFamily="34" charset="-79"/>
                <a:cs typeface="FrankRuehl" pitchFamily="34" charset="-79"/>
              </a:rPr>
              <a:t>PROBLEMAS QUE AFECTAN AL HOMBRE DE HOY</a:t>
            </a:r>
            <a:endParaRPr lang="es-CO" dirty="0">
              <a:latin typeface="FrankRuehl" pitchFamily="34" charset="-79"/>
              <a:cs typeface="FrankRuehl" pitchFamily="34" charset="-79"/>
            </a:endParaRPr>
          </a:p>
        </p:txBody>
      </p:sp>
      <p:pic>
        <p:nvPicPr>
          <p:cNvPr id="3" name="Picture 2" descr="http://t1.gstatic.com/images?q=tbn:ANd9GcQ8dvtZPmbrOJQhl13q1J9hh1PiMVzIpgZF4R6VZj_P-rbFyyBLT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2492896"/>
            <a:ext cx="4320480"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8672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9144000" cy="1080120"/>
          </a:xfrm>
        </p:spPr>
        <p:txBody>
          <a:bodyPr>
            <a:noAutofit/>
          </a:bodyPr>
          <a:lstStyle/>
          <a:p>
            <a:pPr marL="0" indent="0" algn="ctr">
              <a:buNone/>
            </a:pPr>
            <a:r>
              <a:rPr lang="es-CO" b="1" i="1" dirty="0" smtClean="0">
                <a:solidFill>
                  <a:srgbClr val="FF0000"/>
                </a:solidFill>
              </a:rPr>
              <a:t>La pregunta es: </a:t>
            </a:r>
          </a:p>
          <a:p>
            <a:pPr marL="0" indent="0" algn="ctr">
              <a:buNone/>
            </a:pPr>
            <a:r>
              <a:rPr lang="es-CO" b="1" i="1" dirty="0" smtClean="0">
                <a:solidFill>
                  <a:srgbClr val="FF0000"/>
                </a:solidFill>
              </a:rPr>
              <a:t>¿Antes </a:t>
            </a:r>
            <a:r>
              <a:rPr lang="es-CO" b="1" i="1" dirty="0">
                <a:solidFill>
                  <a:srgbClr val="FF0000"/>
                </a:solidFill>
              </a:rPr>
              <a:t>o de </a:t>
            </a:r>
            <a:r>
              <a:rPr lang="es-CO" b="1" i="1" dirty="0" smtClean="0">
                <a:solidFill>
                  <a:srgbClr val="FF0000"/>
                </a:solidFill>
              </a:rPr>
              <a:t>después </a:t>
            </a:r>
            <a:r>
              <a:rPr lang="es-CO" b="1" i="1" dirty="0">
                <a:solidFill>
                  <a:srgbClr val="FF0000"/>
                </a:solidFill>
              </a:rPr>
              <a:t>de </a:t>
            </a:r>
            <a:r>
              <a:rPr lang="es-CO" b="1" i="1" dirty="0" smtClean="0">
                <a:solidFill>
                  <a:srgbClr val="FF0000"/>
                </a:solidFill>
              </a:rPr>
              <a:t>Cristo </a:t>
            </a:r>
            <a:r>
              <a:rPr lang="es-CO" b="1" i="1" dirty="0">
                <a:solidFill>
                  <a:srgbClr val="FF0000"/>
                </a:solidFill>
              </a:rPr>
              <a:t>d</a:t>
            </a:r>
            <a:r>
              <a:rPr lang="es-CO" b="1" i="1" dirty="0" smtClean="0">
                <a:solidFill>
                  <a:srgbClr val="FF0000"/>
                </a:solidFill>
              </a:rPr>
              <a:t>onde </a:t>
            </a:r>
            <a:r>
              <a:rPr lang="es-CO" b="1" i="1" dirty="0">
                <a:solidFill>
                  <a:srgbClr val="FF0000"/>
                </a:solidFill>
              </a:rPr>
              <a:t>estas tu?</a:t>
            </a:r>
            <a:endParaRPr lang="es-CO" dirty="0">
              <a:solidFill>
                <a:srgbClr val="FF0000"/>
              </a:solidFill>
            </a:endParaRPr>
          </a:p>
        </p:txBody>
      </p:sp>
      <p:pic>
        <p:nvPicPr>
          <p:cNvPr id="4" name="Picture 2" descr="http://3.bp.blogspot.com/_zlM65KQlnMg/TIZi2pSs8wI/AAAAAAAAAdc/1HNvpNev_kg/s1600/GIGAN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1628800"/>
            <a:ext cx="5832648" cy="469049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79512" y="1772816"/>
            <a:ext cx="2286000" cy="5078313"/>
          </a:xfrm>
          <a:prstGeom prst="rect">
            <a:avLst/>
          </a:prstGeom>
        </p:spPr>
        <p:txBody>
          <a:bodyPr wrap="square">
            <a:spAutoFit/>
          </a:bodyPr>
          <a:lstStyle/>
          <a:p>
            <a:pPr algn="ctr"/>
            <a:r>
              <a:rPr lang="es-CO" sz="3200" i="1" dirty="0">
                <a:solidFill>
                  <a:srgbClr val="FF0000"/>
                </a:solidFill>
              </a:rPr>
              <a:t>Quizá estas </a:t>
            </a:r>
            <a:r>
              <a:rPr lang="es-CO" sz="3200" i="1" dirty="0" smtClean="0">
                <a:solidFill>
                  <a:srgbClr val="FF0000"/>
                </a:solidFill>
              </a:rPr>
              <a:t>involucrado en estas 22 cosas, </a:t>
            </a:r>
            <a:r>
              <a:rPr lang="es-CO" sz="3200" i="1" dirty="0">
                <a:solidFill>
                  <a:srgbClr val="FF0000"/>
                </a:solidFill>
              </a:rPr>
              <a:t>o en algunas de ellas , de las cuales no te puedes </a:t>
            </a:r>
            <a:r>
              <a:rPr lang="es-CO" sz="3200" i="1" dirty="0" smtClean="0">
                <a:solidFill>
                  <a:srgbClr val="FF0000"/>
                </a:solidFill>
              </a:rPr>
              <a:t>librar.</a:t>
            </a:r>
            <a:endParaRPr lang="es-CO" sz="3200" i="1" dirty="0">
              <a:solidFill>
                <a:srgbClr val="FF0000"/>
              </a:solidFill>
            </a:endParaRPr>
          </a:p>
          <a:p>
            <a:r>
              <a:rPr lang="es-CO" dirty="0"/>
              <a:t/>
            </a:r>
            <a:br>
              <a:rPr lang="es-CO" dirty="0"/>
            </a:br>
            <a:endParaRPr lang="es-CO" dirty="0"/>
          </a:p>
        </p:txBody>
      </p:sp>
    </p:spTree>
    <p:extLst>
      <p:ext uri="{BB962C8B-B14F-4D97-AF65-F5344CB8AC3E}">
        <p14:creationId xmlns:p14="http://schemas.microsoft.com/office/powerpoint/2010/main" val="67401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408712"/>
          </a:xfrm>
          <a:solidFill>
            <a:schemeClr val="accent5">
              <a:lumMod val="20000"/>
              <a:lumOff val="80000"/>
            </a:schemeClr>
          </a:solidFill>
        </p:spPr>
        <p:txBody>
          <a:bodyPr>
            <a:normAutofit fontScale="92500" lnSpcReduction="10000"/>
          </a:bodyPr>
          <a:lstStyle/>
          <a:p>
            <a:pPr marL="0" indent="0" algn="ctr">
              <a:buNone/>
            </a:pPr>
            <a:r>
              <a:rPr lang="es-CO" dirty="0" smtClean="0"/>
              <a:t>Hay </a:t>
            </a:r>
            <a:r>
              <a:rPr lang="es-CO" dirty="0"/>
              <a:t>personas en este mundo, moralistas, intelectuales, religiosos, etc. Pero que no hay </a:t>
            </a:r>
            <a:r>
              <a:rPr lang="es-CO" dirty="0" smtClean="0"/>
              <a:t>cambio alguno en ellas. Y </a:t>
            </a:r>
            <a:r>
              <a:rPr lang="es-CO" dirty="0"/>
              <a:t>yo me pregunto; ¿dónde está la transformación?, ¿porque todavía seguimos siendo los mismos? </a:t>
            </a:r>
            <a:endParaRPr lang="es-CO" dirty="0" smtClean="0"/>
          </a:p>
          <a:p>
            <a:pPr marL="0" indent="0" algn="ctr">
              <a:buNone/>
            </a:pPr>
            <a:endParaRPr lang="es-CO" dirty="0" smtClean="0"/>
          </a:p>
          <a:p>
            <a:pPr marL="0" indent="0" algn="ctr">
              <a:buNone/>
            </a:pPr>
            <a:r>
              <a:rPr lang="es-CO" dirty="0" smtClean="0"/>
              <a:t>¿</a:t>
            </a:r>
            <a:r>
              <a:rPr lang="es-CO" dirty="0"/>
              <a:t>Hay un punto en tu vida donde tu vida cambió</a:t>
            </a:r>
            <a:r>
              <a:rPr lang="es-CO" dirty="0" smtClean="0"/>
              <a:t>? ¿</a:t>
            </a:r>
            <a:r>
              <a:rPr lang="es-CO" dirty="0"/>
              <a:t>Existe en tu vida un lapso en el que </a:t>
            </a:r>
            <a:r>
              <a:rPr lang="es-CO" dirty="0" smtClean="0"/>
              <a:t>digas, </a:t>
            </a:r>
            <a:r>
              <a:rPr lang="es-CO" dirty="0"/>
              <a:t>aquí mi vida cambió? ¿Tu vida está realmente cambiando</a:t>
            </a:r>
            <a:r>
              <a:rPr lang="es-CO" dirty="0" smtClean="0"/>
              <a:t>? ¿Conoces a alguien así? </a:t>
            </a:r>
          </a:p>
          <a:p>
            <a:pPr marL="0" indent="0" algn="ctr">
              <a:buNone/>
            </a:pPr>
            <a:endParaRPr lang="es-CO" dirty="0" smtClean="0"/>
          </a:p>
          <a:p>
            <a:pPr marL="0" indent="0" algn="ctr">
              <a:buNone/>
            </a:pPr>
            <a:r>
              <a:rPr lang="es-CO" dirty="0" smtClean="0"/>
              <a:t>¿</a:t>
            </a:r>
            <a:r>
              <a:rPr lang="es-CO" dirty="0"/>
              <a:t>Dónde irías si hoy mueres, </a:t>
            </a:r>
            <a:r>
              <a:rPr lang="es-CO" dirty="0" smtClean="0"/>
              <a:t>resucitarás para ir al cielo a morar con Cristo,  </a:t>
            </a:r>
            <a:r>
              <a:rPr lang="es-CO" dirty="0"/>
              <a:t>o </a:t>
            </a:r>
            <a:r>
              <a:rPr lang="es-CO" dirty="0" smtClean="0"/>
              <a:t>resucitarás para ser destruido en el lago de fuego?</a:t>
            </a:r>
            <a:r>
              <a:rPr lang="es-CO" dirty="0"/>
              <a:t/>
            </a:r>
            <a:br>
              <a:rPr lang="es-CO" dirty="0"/>
            </a:br>
            <a:endParaRPr lang="es-CO" dirty="0"/>
          </a:p>
        </p:txBody>
      </p:sp>
    </p:spTree>
    <p:extLst>
      <p:ext uri="{BB962C8B-B14F-4D97-AF65-F5344CB8AC3E}">
        <p14:creationId xmlns:p14="http://schemas.microsoft.com/office/powerpoint/2010/main" val="634931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856984" cy="1143000"/>
          </a:xfrm>
          <a:solidFill>
            <a:srgbClr val="FFC000"/>
          </a:solidFill>
        </p:spPr>
        <p:txBody>
          <a:bodyPr>
            <a:noAutofit/>
          </a:bodyPr>
          <a:lstStyle/>
          <a:p>
            <a:r>
              <a:rPr lang="es-CO" sz="3200" b="1" i="1" dirty="0" smtClean="0">
                <a:latin typeface="Agency FB" pitchFamily="34" charset="0"/>
              </a:rPr>
              <a:t>Quizá, estés en una iglesia, incluso en la iglesia verdadera, pero si no te has entregado a Cristo de nada sirve. </a:t>
            </a:r>
            <a:endParaRPr lang="es-CO" sz="3200" b="1" i="1" dirty="0">
              <a:latin typeface="Agency FB" pitchFamily="34" charset="0"/>
            </a:endParaRPr>
          </a:p>
        </p:txBody>
      </p:sp>
      <p:pic>
        <p:nvPicPr>
          <p:cNvPr id="1026" name="Picture 2" descr="http://a4.ec-images.myspacecdn.com/images02/100/34ea15848b8e46c7804908430c842e45/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628800"/>
            <a:ext cx="8784976" cy="511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8845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712968" cy="6408712"/>
          </a:xfrm>
        </p:spPr>
        <p:txBody>
          <a:bodyPr>
            <a:normAutofit/>
          </a:bodyPr>
          <a:lstStyle/>
          <a:p>
            <a:pPr marL="0" indent="0" algn="ctr">
              <a:buNone/>
            </a:pPr>
            <a:r>
              <a:rPr lang="es-CO" dirty="0"/>
              <a:t>Hay </a:t>
            </a:r>
            <a:r>
              <a:rPr lang="es-CO" dirty="0" smtClean="0"/>
              <a:t>gente </a:t>
            </a:r>
            <a:r>
              <a:rPr lang="es-CO" dirty="0"/>
              <a:t>que tiene 10, 15, 20 años en una iglesia y nunca han experimentado un cambio en sus vidas. ¿Por qué tu vida no cambia? ¿Por qué no maduramos? </a:t>
            </a:r>
            <a:br>
              <a:rPr lang="es-CO" dirty="0"/>
            </a:br>
            <a:endParaRPr lang="es-CO" dirty="0"/>
          </a:p>
          <a:p>
            <a:pPr marL="0" indent="0" algn="ctr">
              <a:buNone/>
            </a:pPr>
            <a:r>
              <a:rPr lang="es-CO" b="1" dirty="0">
                <a:solidFill>
                  <a:srgbClr val="0070C0"/>
                </a:solidFill>
              </a:rPr>
              <a:t>Muchos profesan tener a </a:t>
            </a:r>
            <a:r>
              <a:rPr lang="es-CO" b="1" dirty="0" smtClean="0">
                <a:solidFill>
                  <a:srgbClr val="0070C0"/>
                </a:solidFill>
              </a:rPr>
              <a:t>Cristo </a:t>
            </a:r>
            <a:r>
              <a:rPr lang="es-CO" b="1" dirty="0">
                <a:solidFill>
                  <a:srgbClr val="0070C0"/>
                </a:solidFill>
              </a:rPr>
              <a:t>en su vida, pero siguen pensando igual, actuando igual.</a:t>
            </a:r>
          </a:p>
          <a:p>
            <a:pPr marL="0" indent="0">
              <a:buNone/>
            </a:pPr>
            <a:endParaRPr lang="es-CO" b="1" i="1" dirty="0" smtClean="0">
              <a:solidFill>
                <a:srgbClr val="FF0000"/>
              </a:solidFill>
            </a:endParaRPr>
          </a:p>
          <a:p>
            <a:pPr marL="0" indent="0">
              <a:buNone/>
            </a:pPr>
            <a:r>
              <a:rPr lang="es-CO" b="1" i="1" dirty="0" smtClean="0">
                <a:solidFill>
                  <a:srgbClr val="FF0000"/>
                </a:solidFill>
              </a:rPr>
              <a:t>2Corintios </a:t>
            </a:r>
            <a:r>
              <a:rPr lang="es-CO" b="1" i="1" dirty="0">
                <a:solidFill>
                  <a:srgbClr val="FF0000"/>
                </a:solidFill>
              </a:rPr>
              <a:t>5:17</a:t>
            </a:r>
            <a:r>
              <a:rPr lang="es-CO" i="1" dirty="0"/>
              <a:t>: “si alguno está en cristo es nueva </a:t>
            </a:r>
            <a:r>
              <a:rPr lang="es-CO" i="1" dirty="0" smtClean="0"/>
              <a:t>criatura;</a:t>
            </a:r>
            <a:r>
              <a:rPr lang="es-CO" dirty="0"/>
              <a:t> las cosas viejas pasaron; he aquí todas son hechas </a:t>
            </a:r>
            <a:r>
              <a:rPr lang="es-CO" dirty="0" smtClean="0"/>
              <a:t>nuevas».</a:t>
            </a:r>
          </a:p>
        </p:txBody>
      </p:sp>
    </p:spTree>
    <p:extLst>
      <p:ext uri="{BB962C8B-B14F-4D97-AF65-F5344CB8AC3E}">
        <p14:creationId xmlns:p14="http://schemas.microsoft.com/office/powerpoint/2010/main" val="81577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656184"/>
          </a:xfrm>
        </p:spPr>
        <p:txBody>
          <a:bodyPr/>
          <a:lstStyle/>
          <a:p>
            <a:pPr marL="0" indent="0">
              <a:buNone/>
            </a:pPr>
            <a:r>
              <a:rPr lang="es-CO" dirty="0"/>
              <a:t> </a:t>
            </a:r>
            <a:r>
              <a:rPr lang="es-CO" dirty="0" smtClean="0"/>
              <a:t>El texto no </a:t>
            </a:r>
            <a:r>
              <a:rPr lang="es-CO" dirty="0"/>
              <a:t>dice si </a:t>
            </a:r>
            <a:r>
              <a:rPr lang="es-CO" dirty="0" smtClean="0"/>
              <a:t>«</a:t>
            </a:r>
            <a:r>
              <a:rPr lang="es-CO" i="1" dirty="0" smtClean="0"/>
              <a:t>quieren </a:t>
            </a:r>
            <a:r>
              <a:rPr lang="es-CO" i="1" dirty="0"/>
              <a:t>o </a:t>
            </a:r>
            <a:r>
              <a:rPr lang="es-CO" i="1" dirty="0" smtClean="0"/>
              <a:t>deberían</a:t>
            </a:r>
            <a:r>
              <a:rPr lang="es-CO" dirty="0" smtClean="0"/>
              <a:t>», </a:t>
            </a:r>
            <a:r>
              <a:rPr lang="es-CO" dirty="0"/>
              <a:t>sino que dice </a:t>
            </a:r>
            <a:r>
              <a:rPr lang="es-CO" dirty="0" smtClean="0"/>
              <a:t>«</a:t>
            </a:r>
            <a:r>
              <a:rPr lang="es-CO" i="1" u="sng" dirty="0" smtClean="0"/>
              <a:t>si </a:t>
            </a:r>
            <a:r>
              <a:rPr lang="es-CO" i="1" u="sng" dirty="0"/>
              <a:t>alguno esta en cristo es una nueva persona, </a:t>
            </a:r>
            <a:r>
              <a:rPr lang="es-CO" i="1" u="sng" dirty="0" smtClean="0"/>
              <a:t>Nueva</a:t>
            </a:r>
            <a:r>
              <a:rPr lang="es-CO" dirty="0" smtClean="0"/>
              <a:t>». </a:t>
            </a:r>
          </a:p>
        </p:txBody>
      </p:sp>
      <p:sp>
        <p:nvSpPr>
          <p:cNvPr id="4" name="3 Rectángulo"/>
          <p:cNvSpPr/>
          <p:nvPr/>
        </p:nvSpPr>
        <p:spPr>
          <a:xfrm>
            <a:off x="323528" y="2551837"/>
            <a:ext cx="4572000" cy="3970318"/>
          </a:xfrm>
          <a:prstGeom prst="rect">
            <a:avLst/>
          </a:prstGeom>
          <a:solidFill>
            <a:schemeClr val="accent5">
              <a:lumMod val="20000"/>
              <a:lumOff val="80000"/>
            </a:schemeClr>
          </a:solidFill>
        </p:spPr>
        <p:txBody>
          <a:bodyPr>
            <a:spAutoFit/>
          </a:bodyPr>
          <a:lstStyle/>
          <a:p>
            <a:pPr algn="ctr"/>
            <a:r>
              <a:rPr lang="es-CO" sz="2800" dirty="0"/>
              <a:t>Quiere decir que la persona tiene ahora nuevo carácter, nuevas maneras de ver la vida, nueva conducta, nueva manera de hablar, de moverse, de desenvolverse, nueva moral, sus deseos comienzan a ser contrarios a los deseos naturales.</a:t>
            </a:r>
          </a:p>
        </p:txBody>
      </p:sp>
      <p:sp>
        <p:nvSpPr>
          <p:cNvPr id="5" name="AutoShape 2" descr="data:image/jpeg;base64,/9j/4AAQSkZJRgABAQAAAQABAAD/2wCEAAkGBhMSERQUExMWFRQVFRUWFxQWFRQXFxQUFBUVFBUVFRcXHSYeFxkjGRQUHy8gIycpLCwsFx8xNTAqNSYrLCkBCQoKDgwOGg8PGikkHyUsLCwsKiwqLCwsLCksLCwsKSwsLCwsLCwsLCwpLCwsLCksLCwsKSwsLCwsKSwsKSwsLP/AABEIALgBEQMBIgACEQEDEQH/xAAcAAACAgMBAQAAAAAAAAAAAAAEBQMGAAIHAQj/xABIEAACAQIDBQUFBAYHBgcAAAABAgMAEQQSIQUGMUFREyJhcZEHMoGhsRRCUsEVI2LR4fAWJDNTY3KTQ3OCkrLxFyU0dLO0wv/EABoBAAIDAQEAAAAAAAAAAAAAAAMEAAECBQb/xAAyEQACAgEDAwIDBgYDAAAAAAAAAQIRAwQSITFBUQUTYXGRFCIyocHhI0JSgbHwFdHx/9oADAMBAAIRAxEAPwC1YrbjC2lCPt1ulSY/ChrZdD0pVJGV94Wr1mPHja6HKk5phY2+3SvDvOw5Usme/ChytMrBjfVGPdkNZd6X6UI29r9KXyUBOKZx6bF4NKcvJZId7WPKpm3obpVPjlsaPSUMNK1LSY12CKTY5k3qbpQ43ue9itKJK87O9aWmxV0GMdsMxG+EiNYrROzN4ppxKVyjsYmmfMSP1aWzEWBuRcaUlx2C7RDb3lHqKzcwEptIWJP6MxWlteCjhV5sWKOCWSMVaNzg4y+DD8FvrPK2WKJpGsTZAWNhxNhrapsTvbMhUPEylhdQQQWBJW4HPUEfCkfs1Q/b4yVOUxYoDS2a2He4Xx1Fe7gtH9qAQSRu2FxCYczOthiypyFGyqB72mnvGs544sc5JQTqO7/P/Xg1DJXUf4nbuKQFmw8iqPeYqbLrbvdNSONRSbdxUkWeOB2F9Cqmxt0PP4VUcNhJQHDLIkigiYEMrAXGYPfhrl487Vad/tltJK8iAthjDEcMVuU7NUUZV6MGzXHG5vzqnGEJwi4x+937dvj8fI8oKapd0ALvRi7O3YPljbLIxVrRte2Vz903uLGpNk7y4idtIpTHexaOMuSRbuoNAW14Eigtnq/6M2n2l+0+04PPm97P2subN45r1Hv5hbjBPECcL9ljWMrfKswzdujW4SZySeZvRrxyyPDsSd1fb8Kl/wCfA5rT22EPvjPndBDJdMxKspDqi6kuv3bCxPSswu+U8gbJEzZVzNlBOVRxY24DxpydqvHLh5NDi4NkzPMWFzdQTEJgeJ7O1wdbMKXHC4eWDFYzC5YwcNIs+FJ1gkkZAGi/FCxvb8PA9AKGow1UsfwvtdtV/fs+/wDmqfkhwW+csrqgCqW+87ZVFgSSx5AAGjcXt+dIFxClJYWcx542buyAZsjqwDKSNQbWNUjC4NpGVEVnZiFVVBLMTwAA4mrHtjDSw4JcKqNkSYT4mbKwTtiOzjhRjYNlANyOJvbRblzU4sWOcFGK5a4+HktWMtobwYmCOKSWPKs2fIMwLERkBiQPd1NrHXSgf6dyfh+dabfj/wDLtleWO/8As1XSlb0mHFljJyirUpL6No1TLJ/TyT8PzrdPaHKPu1WDHWjJTf2LTv8AlJTLvh/aEW0K2PnU53tc8vnXPrUbg8cRoaBP0/CuYxKLe+98n4fnUsW97gXK69L0lw1m1reVL0s9Pi6bTcVXI4O+bk+7Rabzsou4/wCG+vxquRqE14n6VmS/eY/CsPTYX0QRKuX1LGN8JHOiaUJtnetxEQBr1pLLjdLKLCle0sZ3DWJ6WEYOUY9COaRt+npOvzrKU9tWVwffy+WT3DvWKwt7FdaX4iUWysL/AFFGYrEZbUL9rVveF/Grx3VsRlXYWzbLPGM5h05ittl7MEubMSMthYdaMkhZe9Hr9aO2LilkD5lysCNevnR55pKDa/cGsUWxfJu3F1f1H7qFfdqHmX9R+6rFiYyviOooF1vQ4Z8n9TN7UuwlbdWHq/qP3V7FuxENQ0nqv7qqAWXauIl/WMmFicoqKSA1tMzW4k/zwqy7u7mjCS54pnyFSGjJJW9wQ1utZjrc0ul15sLsQz/opEfvSeo/dXqbrRD70nqv7qE2rvzFhZTGUmd1ALdnHcKCLjUkX06U0g3pglwjYuNy0SKzMAvfXILspU/e+POsvWzvbvDxjXJkO7MAN7v6j91AbS3FRSXhmniz8ezky/ShJvafhVykCZoza8qxdxSeRJIJtwNuYPGn2097ocNAskjPJHJYJ2SFyxZcy24DhrqRQ/tk+ala7/IYtSW2RWm3RJbOcXii4XKH7U5gt72B4ganSoZdwY5CDLPiJCBYFnzEC99CQedNNib4w4qQxq0kcgF+zlTKxXqtib8qzaG/EEMskTNK0keTuJHmL5xmuuvAaXJtxHGjrW7UpKXw/boA2IgG52ZcjYrFMmncaUsunAWOlPNlbmIoPZTzx3GoWQgHxsNL+NQbtb1xYwN2burIQHjdMrre9jYX0Nqgf2o4WNpIx20yqGVpYos0amxvre5A5kD1pTNqm4cPj/fgM4p7QSD2exjMonxGVmJYdp3XN+LAaE+dbJ7P44y3ZT4mPMe8EkKhvMDjQnsy2xHh9k9rNL2ccbycieLGwFuJJPAdab7P9p2GllVGM8PaGyPNEFRjyGYE2J8ateoTa5l1r9uwOlQHB7OYVzFZsQrP7zCSxa/G5A1v416vsxw1iM8wuLGz2uDYkHTUaDQ9BV6Df4nyqle1ba7phUw0TkzYp8oA0PZp33N/PKPiaueuypN3+/5E2rwbQezrDoQyPMjC9mWTKRpY2IHSvZdwElAEmJxMqg3yvMzC/UXvTDdzeMYrZySs/fMTK4t/tFUq1/Mi/wAaQ+y3agh2R2jMcsRmYgC5spLG3jxrMtdmnJSbfTqWlHwNJ/Z7E1g007KOCGUlR5A6CvB7M8J/if8AP/Chpva1hQFYDENGQCZVh7iE2upuwuRextpfrW0/tWwisNZzESB24iPZXPiSGI8betXH1DJH8OSjf3Sf/wANMJ/if8/8K1PsywnST/U/hR+8G+UWEWMt2shlBKLFHnzAWJN9ABYjnzr3dvfGHG5xEzq8ds8Ui5XW+gNrkEX00rf/ACOe69x/U1Uegu/8MMH0k/1P4VInsuwX4ZP9Q/uqOX2pYVZWQLO6o2RpUizRhgbHW9yL87Vc4pAar/kdQ+mR/UtRg+xXsP7OcIo0En+p/CiU9nuE6P8A6h/dVhQVMtLy1uo/rf1LcY+Cm7d3Aw6YeWSPOHjUuLtmBtxBBFc1meu37wn+p4n/AHL/AEriJh613vSM88kJPI7p/oL5uOgI4JoHaMXcNODFQW04u4a6+af8OXyE+4hy1lTZK8ryVhTs+1p+FLO3onbCENS/NXSxRWxHLlLkMixrDgae7GxIkV8wF7jUVUzLanu7st1fzH0ND1GNbLC45Oxs4K+IoaWPpwonNWhtSUeBnqc79nUgifE4RyFmSZiFPF1Ol168L+RFabYSXD7UwxWeQrPI7GIu2VRwtk4ZdTbyqx7ybkQYtg7ArIODqbG3IHrQeyPZ3BDIJbs7qbgsSdfjS3tz2qFcJ9bCpq7BZNoYrHY2aLDFIVgIRnMaO7kXuSXBCrcHQClG7JZcBtdSwaxlBIAAY5SCVA0ANuVWnau4cM8xluyM4s+ViA/+YA60fsrcbDxidFuqYiPI6X7vAjMoB7pseVDljnut/H8zaYlwuDQ7vFgFv9lcnQXuFOvypZFvBLHgNnYeIIZZxZXdQwQJbkfebXS/51fIN21jwpwh1iMZjOpBKsLcfjQOM3CglwsWHPCH+ze5Dr5Hj/2FZ2SXTxQVFNfB4iLa+DE8yySMj6hI0KrZ+6wQC442vTPZsQbbuKvlNoYzqNPdTlam+C9msCNHIGPaxuHEmZixPMMSSWBGljTeDdpExj4oWzyIEYXNiBYCw5aKOFSEWvrf5FtdyjS502ntQREBjgrjKOLdilrDren/ALMcLF+jFdchJSTPcAkMM1wTy60/w27Ea4x8WLdpIgRhfQhQALA6DRRwpTN7JcK8jOpKK5u8auwQ3/ZBAt4cKHJNO/n+Za4OdwIf0PgSx/VfpD9Z0AuQC3hbNV89q8ESbKYdzMXhENlAYvnBJU8+5n18atGC3Dw8OCODsHhYsSH1IzG+h43B1vVdw/stw0UitnMnZ+4sjswTnYBiQKFGLapdymqLVs3FN2ERdlzmNL6c7C/LrXKNpb0NLth5+yeePDDsY+zC2DA99u9YasW+Fq6wY9LXThbTl5Un3c3UiwSMseUhmLHN3jr4nU0zKF0UUj2fbVKz43DZWiWQSYiKNwMwBBzLpfkV9DU25D/+QTgEaJibj/hY1dcXutHJiocVcLLECoKmwZTfusOB95vWhdn7gwQtiDGbJiUZJIwTlAa98v4eJ4VhQa/M0kVrZuHX+jjmy3OGkJ01uCba15Jh1/o2TZb/AGdTwF7501vVyw268aYM4O94ijJxN8rX0vx516u6sf2L7GTeLJk4kG1wRqNeIFTY6/tRqii/pzEOmAwWGCCRsMkpldFcqtioCK2hPd1J/I1m6+Gmh27Iksokk+zDMwVFv7pAYIALiw5dKtW0vZ5BNFAhYq+HUIkqsVfKORINyKzZPs8gw00U0TESR5gWuf1gYG4fXvcb3P5VnZK0RJ2VnaWzZ9k9ticP2c+CZy0kLgEoWbK2R+obS3qDauk7NxayxRyJororAcwCAQDVQn9k+FZ2bM4RnzmLOxTMTe+W+tXXCYYRoqLoqgAeQrUU18jcbQUhqZWqFamSM1mRoE29/wCkxH+6f6VyFMETy0rsW2CBhpj/AIbVzR3zDThXb9Km4wlXkDOKfUUnCAUu2xH+rNP2hJ5Ut21hD2Zrq5cn8N34F2vBULVlT9j4Vleb3F0dw2rKkmjoD4jjVbxmz8uqG46c6t2P2eD7p+FJZ8OV8Kb0+RRX3foc6St8laZb033dbKJL9V+hoLaYFrjjSRNpsoOvHxrWr1sYw2hcWFt2X5senUV4cUp4GuYYjbzDUk9L34UfsneYW4k+PP0rhz9QlDsPQwJ9zoDSVJHSnCY0soNtDQu39sGGO68a3H1PG1yalp3F8FnEY8K87QDmK5zDvyToTrQG094pTqh0qS18CLBPqdbGNS1iV9agxm0kjXMbW/M8BXNsFtY5AzHU9a32jtpzHbiS2gvyA1N+XnSMvUW5VBDCw7VbZZcZv4FNlQXJsPPp6caVt7Q5A1iqk34W/jSDA7KmljeVj2USaFz1IzhUHPiLeYOtLv0aQuZiQpGa55g8PP4/ChrVZG+WRwb6F5i9pn7AJHhp63p/sP2gRSv2ZCh9bHkbG38a45MdDbS+n89QPrUUGZTmGlrEcb6Wt5Vt5p11BXyfR0+0gVFgNQOPjUAS/wB1PX+Nc82Ntp2RRe4IDC/K2jD5g/GrxsvEZl1QetMaXPvVFy/FQX2R/Cnr/GvOz8F9anMP7A9a1MX7A9ad3f7/AKzNEQbUgLcjjlVmt52vW6m5tYA9CCp+GbjQW2FIw+IsMv6uPn/jLSn9JSKkEaXOVzIx5KCoUKD8XPhp1oDyyUqJfJZiACAQL/LW9gT1IB9K8lcCwNrk6AXJPkBrQbStIXgy2YxiUGx/tQA6pfkAhHxvW2z5s4ia3+0ivrzzrUjltP4FphBe3FSPEq4HxJFhW+XypBhlmhbFTLqFMwuGBDF8yoGseTlTrwCmj9go5gXN7xsq35k6A+XPyBqRy31NRlYfG1zYcfrqRp1FwR8KKjwp52FJvtxZBKoIEL9na3GFrZWPU31NOFkza9aqM3ItSsnAA4Vhao1gPlW4QDxqEsD22L4Wcf4bVzrBbPcWvoPGuj7any4aYjlGxrlz7WJ4mu16apvHJR8/oDk43yPvsqAa60o3kmXsSAK9wu0L6XvQe38UeyIsKZyY5KLstytcFS7Twr2ou2NZXF2/AHbO9Y42saCxZDLrTzFRxkahhp0pRi0TKbP6ipCfAg48nOtv4khiopBG5N6fbejBY60njTQ0jnlu5HcapCnGx8aAgYqwIpziYzQaYK7DTnSj6Be5dsFtUrhlY+NvG1U/be3mlY3OlOtvSZYwg0Ci1Ul31pPFG+R7I3FI2LUdgpzbU0uNbwS2o042gUJUyzySB4eludH7sxscVFEynvWuGBvltm1B4AixpZshFZHzHkdK6RsLBQriMRPqzRpDFdubhBmPoqC9JqSSaGJxumQb34EswURv2KtchFzZm/ZA4aC2pt51SdqSyStrGY0XgjasSAAFtzIHzJJIrosu+sOfK2Qf5WDW8+YqafspRqAQRxsCdeYND3U7DJWqOfbL3dGVWk4ngvG3n169Kh3h2T2KZgDbNz5A9T8a6PFgYRwtfqbE0k33ATCvccbfG50v8q2py3IDKEa4KRuvjv1oF7gAAetvhpXUtgG+mUn41y3cfACTEAHRUu7f/kD4muwbHwKLwzV1tNxKzny7DBUt9xvWpliv9w+tRyKo45vUVLh1AGazV0nLgroJ953McTosTN2iotwRYWcOSefK1qhwsQSFWMTNYXIBFzb7uvC/C54C9PpwrcQT8ahaEcMrUNQ6u+pKEGy8LKSZu9nzZyLmzNe5uOd+Fb4Haf6527FlUSCQJcE91gxA5a2+F6dBANACPSpI8MvHKdat40uhdFZ2EsgeWZUsWZs0TG6srEkoevnW8u1SY2RYnUm6qLg5A2jd6+vdzKNL9/XhrY1iW9gNelxf0r04dPw61n2l5JtEsGFbDxFirSK0bKYs1tDwIvoLED50bu/tBmiAKlSNPGjza1q0SMDgPStLGk7L6MmMtedpUTEDiQPM1sLdaJSIA7xzEYPEnpE1cbGMvXYd4h/U8T/um/KuNaDgK9J6NFe3Ljv+gnqJNNBMWOKm4BqXamILxE0PHPfSpMWwMJp/VxXtt0Zx5ewhtWVv2dZXkrGNx9FHbcegaMn40p2vjsOFJCOPSop+VAbUXuGqWGKV8/UR3tlS2jiI2Jtf4ilvd1tUmOw5BPSoIYzY0jlgqtDkJEU0I60XsvZ2aVB1YfWtk2ezeVWHY+ESMobd+zNfkFykW+dczLLsOwg63FR3wXI7L43qmSPXQN5cKGduZNUbHYfKSKDhyxbcEM58M9kcj8A969ibWtUSjsPhAO83pTdCW6iQkhCb2NvWu47qYmGZZJISGSYo5GndfskVww5G4v8AGuHTSXq+ezfFlcNKBoRKSf8AiRbf9JpbNjUY7g2LK5S2lw2tuqsjswCXcBSbWOUG4HHSvMdsTJhliW4N/eHEChsLtNwS+ZWK3AS9xcj7wGtSSbzCUgZSDzI0Cm3jxpNVLljtNcLoIdl7qzRs15CSSLBlOXxuRr6GjN6sIRgnjbVnKKvOzF1AHjrTXDbe5HiPmOtL9u7ShvGZbkB86ov32TWx6C5BrV21QOSpcsqO02XCdlBESMw7WQ6Bma5UXI5aNYeNXbY2NKYNsQxZgGEaKSQHkbXvEG+RRqbceFUKbZTTzNK7WzG4F9FUaKo8AABXQ9k7P7XZnYKbyRSGQLzZSDqOp1I+FdLDJRW2+Tn5bb3VwG7LSaZc2YqTqLKqj/lAtbzvU4im7XJIO5YC6qFza3uctrmjdkTjIlnPAaWprKylrZ+9YG3Ox509UbTQMq20sbIJcOiZRngjY/q4zd2vctca8OGnOi5drKJoUAy54VdlW9lYlhoOV8p4dBQO19oKk2FvGWthozmVir6g+BHLpz5UYuy0GJE4a6SgGMi+mUAdmehUD5edYh1RSJtpN2cOJdQMwSNgWVTYtIUYi/hW+xe/HECSA5sdSNMrNlv4kAfGtdvn+r4nW/6qL/5mrXZ6q2GRWYjMABx48jpw151v+aRYG2HxPfUkK40K5UtY8000HQj61I+HnJ97mfuIeJvqWUknX0AqZ8dIkUiym7Qrnjl4NlDAFSeY1F/P0YYPFiRFYHiAakIp8NEEW1cbJ20MaZFDwRubRxaswJYm6n0onAiVTIZW7oVnYhVGWOMC9gABfgBpxNCY4/1vDf8AtofoadOgfPGTbtYXQE/i0NviL+lVFVByXUoQ4DFyz3de4Ogtp4FiLsepJ+Apxs5WcSK4AlRC6yKAucDiHVdG1tra+tBbAjyRlG0ZWIYW53ozEY4QrJKTokMp8y2VUXzLEAUSUEobl1IL9r40SYDEMP7pvyrkBeui4ct+jcTf+7P5CubkV6/0PnDJvz+iEdU+UeZzeiJJbxmoclaTXCmupqknhl8gON8gt6yo8xr2vGUPWd0nfhpUUsOcWIqXEPa2lawyG9bl+ERXUr20t3XXW2YdR+YofAbF4k8NNKvEasRUP6JLBiBY9ORrkaiMtr2nSwyV8lOdbyZB5Wpg4yhrAnULp0HGp5dkmOUORY+Nad9ToRboR+dctJXbOlklcUkJtrQqxGljVF25g7OfGuuBllFnjvyzDX+IqTZ25kEcnaSp2h+4ji6ppe7/AIj0Hr4K4dNNZLjyhqWpxvDsn2OYbvezjFYgB7LFGdVaUsM2l7hVBa1uZA+NWnZnsxiTXFzFjfRYQ4QLfi0jLc/AAeNXXFYjIxPRgfgQQfpQ74ks7E62Ww+t67Sgl1OJKVsWwbj7Mjl0haTu5v1kjMgFyLgG17kc70dtLCxRxJHDEkSku4RBYAaZjp1r2LFKztbUWVSf8uunh3qX7Yx4GNw6/dKSIPMpcf8ATQc6XtsLh/GiEYFI/wBZlGa1icoYMtw2VweIuPAjlWzyLOLIEjNiM0aHNcm9wWNhz5H6UNjdpSRGwGZevMUJHvCfwNfwFcmKZ05SXfqEfZBEbKWa/NmLN6nU0Rh4IZNJkDhGsvHRgLMQQQRqbeOWl02LYAyHjoFXq7Gy3+P0phhsKVRVvzF/Lmfjc07pMW6TkxLUT4SCpd38LKBkkyMfu6kXGhysOIvUZ3WnhUPFI2nAi4t58xWsesjdBy9D8ONPsDi2T3SQedvpbnTrwR7CiyPuJYNv4hG/WRAtzdSyZj1YL3SfGwNOtk4mV2LlgtxpYHTmbliSxNhqeg00pks0cujKFb8QGnxH7q0bDdmpvpb0t1FUk4vku0xI+FnbEKzMpVFCJZbZVXS3VufGjdoYKZQexcZWN2jK3W/UcMp8QRUmx9qdpfUaEinanTitMRUWuCys7STFPCVVh3wqvdQSVUlgo4WFze9r0XBBIsCgZSygizAkWOXoQb90WN6eIfEVl/EVpQRCp46Gadcjd0G2biSQCGAJPBcwBta5sLk05wuHMcQRWsQONr0wkHlULHxFEhFIhV2hnbEKzkFUVUSy2yqugHMnzNOcZF2i2J8j0PWinHlUD36iiwgkqJwJTicQjd4CTSwfVXtyDMNGt4g+da4rBSYiwbRQb211I0BYnViASByFzYC9Ny1Z2lT2IlAe1cCEwMyDh2ZH0rlUmDrqu3cXbCTk8kP1Fc2TEK3CvR+lbo45V5/Q52qTtC1orVHiI+4aZYhQagxUNoia6Won/Bl8gWP8Qiy15UlZXkLHzucqgkXorDIOnrRo2IdLsK8fCZdAQTQpZYvhMTXUjklA0FEYHUGhOxy62qXDY6+YDkRQpRtcDUGFTYRXFmtakmN3da5yHMOXI04+0VuMQaVlisZjOiqbtYeRJpRJmUKNARzPC3ofSm82Nszcxp8xfWmkhDixXnfj0rR9mI1yRa4sbHkBpWYxUFRJO3ZX8dIGJtwK/O/8aWT4nKl+ZUD4jSjMdhzFKyk3FhY9Rr/PwpUqZoFIJvdxccQRIwuPQVvqZDNjQG3jz/zHU0n3nw7NPEV4rcqeHeFrfAk2v40LJPjgCFnUKBoezXN5E2t8q3ws0pus5LuQCrAKO794MANbGx060KdPhm4tp2gmR8wuwIPMHkRxB6G9DmOx0q4YTYS4uFXJZXtlLra5K6d4HRtLa8aExe6qQLd3aQk2AsqL5nLcn1Fcr7POLo6XvwkrZU47ySj8EfDoXOl/gL+tPg96XbRjeEIYlQi9mDXFtLrltzvegp95pEYKcLmZrHuyC2vW611MKWONHOyyc5WPIB3j4nMfIAD8hTOB6Q4GaRgWkRUJIUKpLaC5NyQNbm2nSm8uI7NAdCTYKOrHhRlIE0M4nA48a32hKZcPJGp7wQ5Wv7rcget+lKlzAWJuzcW8TyUchRipYIg8Lnrb+N6tpSRXQF3L2eyxAsRmubg8QRxB+NW5FNvu0jRQJMw0zG5/zDQn46H40+UaC1jS2GWxuLDN3yeoDf7tbNEfCtXQ8gPWvVa44C/nTtlIxoT0FCyIR0ogTEch61IZL8gRVptEoWsfKoX+FM2waPw7p8eFB4jCOnFbjrRozT4MsFZfKoJBRGYdKjZRR0yhNvIf6niL/wB3+Yrk4a2qnWuu7xj+qT/5PzFckmw3T0r03pDXty+f6IWzvlE0WLJ0PGisf/Y0Ps/DEm7CiNqRERnpTWsrY0gUYU7QhvWV7lrK8gMn0diHla2oA8KgOGI1ZhaocbvBFGLJdz1PCkk+2Gc6n4VjHgnLtSEeExjisYeCjTrU2yiCGv1FI/ttM9kYgEN5iiZMe2AfH1GrNbhWqy1AXrTNSbQyhnHLRMc3l8aUxyURFIOl6XmjQZj9mJiEKmwbkw5H91UiLZkkKPFKLMruQeTKTmDL4a1dopvCtsbhBMhB94Dunx6UFSpl9Tnkqi1hUO0MGXS62zrqt+BtxU+BGlGYjDlHIPpQeIY8QeGtbki0P9ztqqUKgZL3bLoMrrYMlvn/AN603q28iHM7X+6ij3nbnlH58ABSWTEpGO2BNza6LxJGlj06X6XpDhc88zTSm5Gij7qL0X+dazXJdhf6yZwz6G+ijgl+nU24mjY4Ltm/m3AfSpMMvH+ddRW+JOVQo52A+lX2KXU3TQxDrma3zH5VFiZ806qSbIpbyJ0ufIX9ajxOIH2iJR0I+FuPhwrMGqF5HY5izgBRzCABR5XufiOlQgfhHzvmOgt3RzCDQk+LHSmSy6/tHgOYHWljz5DYWZzr4Ajr+yAeFM8BgyozMbudSenl0oi8mWKN8MHiisLYcnQvmt1OU/T86ZbmY+cIftINwefSmeO2gIcNLKyFxEM5UcbC17fC5+FU7aG+KTmJIVZGdh3Tpe/lSbpZOe4aLbjR06GdWHC4rYxj8PzpRgMsQCsbtbgDTDtAeR9adhyrXQG7iwhsOrDhrQxjK8BcV6sltQD61Osqtoe63yNb5XyLTTIlIbhoeleidl0I0qLE4K/Ig9QdDQv2500YEjx/KtqO7oR8dSafDo3Kx8KXzYQjhr5UySVXF10PQ1DI9qLCTXBHGyu7eJ+yz3H3OfmK5zFACbV1XbaBsPKCOK/mKpI2IALg/vrv+n5lHG0/P6AJ422qF4w4tYUPtVMsRo6WMpSvbOI/VmnMzbxsiVCDNWVDmrK81RuzquPxQBFB/baA2pi9RQi4mvQx0/3Tm1yOvtN6ebvzd1vMVUYp6sm7r91/MfQ0pqsdQYxj6ljDXrwVHE1SgVwpKho2WiY3oWiI5rcqVmQJSWiYpdRQX20fhrP0kv4D8KWZpAG9OC1EgHHj4HrVXk41e3IljZNQSDYkc6pWNw5vbnwt41uDtFvhilkDHh1Phfh617h4dD4tTPDbvYki4iIvc9+yE6/tEfSpMNsGUyiMrlLXN7ggKLZjdSeFx6ipuj5JTBDKFsPjUmDhknlFo2KKCdAbX5ajTjV42fuxBFqVDt+J7H0XgKX7V9oeAw7FGmBZdCsas9rcjlGUetKvUdooJt8ijG7KkjjLtHYczpcDxtralOwYu65HEuw8uF6fx+1fZx0LyAHrC9rHkbXpHPtvAqf6piNHb+zKSgqWJJy3XUXPmKJjzN8SRlx8DjCYRUOvvfzamEM4valMERGpNz+dHQgBcxppOzDQ0OHVgyN7rqUbyYFfoTXBd4Y54JgWRozHorW4lTa4NdtwuODGxNuhpPvtvtBhZEixOGEsciB1ewN7EqwseYIHqKWzRe5SSNwaqiqbiY6aVizZ3J4tr6Xrp2Hk01z1VNj72bOkULCrw34ALYX+FWCGccna3lTulcpKmuCTSGOf/NWrOP2qhSUfib0rGbxam9ovYTDtIro1yPpREjKw6j6Uqe/U17FmGoJ8qy8a6oNGfZk/2YcVv5VLHLyYV7Cytw0avJn5H1quXwwiXdEW1YlMEmXp+dc9xisvCrjtqQrBIQeQ+tUo7SzaMPjXY0EJKLa5VlNrowR8XfRqVbat2ZtTbExA6jWkO2RZDXVmk8brwYaEdZUeesrzlFFx2u2ooWN6M2rEbih48Ma9dCtiOZ3J4pDVk3dxyKGDnLexBPDSq9FCaNiwtJ6jHGcaYSM6LrBjIjwlX50as6W98VS8NhyONNo5eArh5tIr4YX3h/JKn4hWkOIF7ZhSzEsMoFDy4wDhxpB6SUuhfvIs32xRzFepilPKq5hMXc68KNm2kFFhxPyFClo5XSNrKnyWCDHoDwPpVN9pu3p8KithAEWS4ecWMgbki3HcuBx+lGfpgIuY/DxNKdqbVjxMTRSjut00II1BHjUXp2SXQ170UchxeJeRizuzseJZixPjcm9e7O2nNAboSLkHyZTdWB4qQQDcVbk2PCoMbIHGYkORqQeHDhXg3MV9Y3sOjaj1FYnoci4cTayKrsL2n7Scbjo0hTLEzCzdmSpk01zH7q+Aqs4nd7ERpnkC5b2Nr3UnrpT9dwZVIkWVMwOliRbyuNafPE4hZJmV7oQe7a9x9b0s9Hli/uoLHJjceepz3D4It4Dr/PGrFuzjIYJ8r6ZwMsh5EcV8L3FaDBEnhp0Fe/0f7aVFvlFxqdTrR/sU0gSypnR4l4WqA7UDvkjTtSvEghVU/tMdPhx8KW4mE4UCJpGcW48OPLyrXBbXVWVQAFva3LWiR02WUd0Ym3tUtsmPIDPmuywBf2Wcn1IA+VV/2nbOR8LA5IYxTjTnkkBzDyzIlT7Qxxjcjl+VB43aHaRsrcGFiPEG4PyFMw9PyZI88A21F0FbI27hGVV7NUsBY2FWSHbEIH9stcyaJVOgr1JNa6Ok9Ehij1f5FT1Dl1Oqx7WhP+2X51MNqw/3q1zTDvRfaaUSXp0U+rFpZWX1tqRf3q1BLtSL+9WqKZrUPJia1H06PllrKy+rtaEn+2W9bnbkPBpVrnef1qCWfrRV6bF92HjkaL1tvakYgcK4bNYADzFUiRgb249KEOMK+VQtigdeFdDT6T2lSCblImfEFaVbXxd0NTTYvkfWle0/cNNZMX8OTfg18gHNXtQ3rK8rtKLptXeaMNbLe1QR70x/hPpWVlTLrs0ZNJ8CKxRoJTe2IfcNervjGDfKayspb7dm8l+3ENh38jtqh+deDfuO98h+dZWUP7VkduzXtxI8V7QFJ0U/OhDvqp+6fnWVlbWryJcGXii2TDf1VHun51CN+VJuVPzr2sqLV5DXtxIMZvsH0ymwoNt6h0PpWVlGhrsqXFfQy8cWz1d6l/CfSjId81H3TWVlSWuyvx9C/biEvv2tgMp+dDYzfUMfdPCsrKHHWZL7fQjxxA23tHQ1kO9wDqbHQg86yso323L8PoUscUONv79JMfdPAfSkH9JwDwOlZWUPFrcsI7VX0GMsVJ2xri99UcAlTe1j50Cd6V4ZTXtZVw12ZKky5JPlkD7yj8JrVd5R+E/OsrKOvUc/lfQxsQRFvUB900Su+K/hPzrKyhvX5n3/ACK9uJpJvep+6fnQ/wDShb+6aysrUdfm8kUEeNvUPwn50PJvKD901lZW4+o513X0CbUDSbwD8J9DQ77a8D6VlZRl6pqF3X0JSPBtvqpIqLEbSuLAG1eVlSfqeoknFv8AIIuhr2h6V7WVlc73GW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MSERQUExMWFRQVFRUWFxQWFRQXFxQUFBUVFBUVFRcXHSYeFxkjGRQUHy8gIycpLCwsFx8xNTAqNSYrLCkBCQoKDgwOGg8PGikkHyUsLCwsKiwqLCwsLCksLCwsKSwsLCwsLCwsLCwpLCwsLCksLCwsKSwsLCwsKSwsKSwsLP/AABEIALgBEQMBIgACEQEDEQH/xAAcAAACAgMBAQAAAAAAAAAAAAAEBQMGAAIHAQj/xABIEAACAQIDBQUFBAYHBgcAAAABAgMAEQQSIQUGMUFREyJhcZEHMoGhsRRCUsEVI2LR4fAWJDNTY3KTQ3OCkrLxFyU0dLO0wv/EABoBAAIDAQEAAAAAAAAAAAAAAAMEAAECBQb/xAAyEQACAgEDAwIDBgYDAAAAAAAAAQIRAwQSITFBUQUTYXGRFCIyocHhI0JSgbHwFdHx/9oADAMBAAIRAxEAPwC1YrbjC2lCPt1ulSY/ChrZdD0pVJGV94Wr1mPHja6HKk5phY2+3SvDvOw5Usme/ChytMrBjfVGPdkNZd6X6UI29r9KXyUBOKZx6bF4NKcvJZId7WPKpm3obpVPjlsaPSUMNK1LSY12CKTY5k3qbpQ43ue9itKJK87O9aWmxV0GMdsMxG+EiNYrROzN4ppxKVyjsYmmfMSP1aWzEWBuRcaUlx2C7RDb3lHqKzcwEptIWJP6MxWlteCjhV5sWKOCWSMVaNzg4y+DD8FvrPK2WKJpGsTZAWNhxNhrapsTvbMhUPEylhdQQQWBJW4HPUEfCkfs1Q/b4yVOUxYoDS2a2He4Xx1Fe7gtH9qAQSRu2FxCYczOthiypyFGyqB72mnvGs544sc5JQTqO7/P/Xg1DJXUf4nbuKQFmw8iqPeYqbLrbvdNSONRSbdxUkWeOB2F9Cqmxt0PP4VUcNhJQHDLIkigiYEMrAXGYPfhrl487Vad/tltJK8iAthjDEcMVuU7NUUZV6MGzXHG5vzqnGEJwi4x+937dvj8fI8oKapd0ALvRi7O3YPljbLIxVrRte2Vz903uLGpNk7y4idtIpTHexaOMuSRbuoNAW14Eigtnq/6M2n2l+0+04PPm97P2subN45r1Hv5hbjBPECcL9ljWMrfKswzdujW4SZySeZvRrxyyPDsSd1fb8Kl/wCfA5rT22EPvjPndBDJdMxKspDqi6kuv3bCxPSswu+U8gbJEzZVzNlBOVRxY24DxpydqvHLh5NDi4NkzPMWFzdQTEJgeJ7O1wdbMKXHC4eWDFYzC5YwcNIs+FJ1gkkZAGi/FCxvb8PA9AKGow1UsfwvtdtV/fs+/wDmqfkhwW+csrqgCqW+87ZVFgSSx5AAGjcXt+dIFxClJYWcx542buyAZsjqwDKSNQbWNUjC4NpGVEVnZiFVVBLMTwAA4mrHtjDSw4JcKqNkSYT4mbKwTtiOzjhRjYNlANyOJvbRblzU4sWOcFGK5a4+HktWMtobwYmCOKSWPKs2fIMwLERkBiQPd1NrHXSgf6dyfh+dabfj/wDLtleWO/8As1XSlb0mHFljJyirUpL6No1TLJ/TyT8PzrdPaHKPu1WDHWjJTf2LTv8AlJTLvh/aEW0K2PnU53tc8vnXPrUbg8cRoaBP0/CuYxKLe+98n4fnUsW97gXK69L0lw1m1reVL0s9Pi6bTcVXI4O+bk+7Rabzsou4/wCG+vxquRqE14n6VmS/eY/CsPTYX0QRKuX1LGN8JHOiaUJtnetxEQBr1pLLjdLKLCle0sZ3DWJ6WEYOUY9COaRt+npOvzrKU9tWVwffy+WT3DvWKwt7FdaX4iUWysL/AFFGYrEZbUL9rVveF/Grx3VsRlXYWzbLPGM5h05ittl7MEubMSMthYdaMkhZe9Hr9aO2LilkD5lysCNevnR55pKDa/cGsUWxfJu3F1f1H7qFfdqHmX9R+6rFiYyviOooF1vQ4Z8n9TN7UuwlbdWHq/qP3V7FuxENQ0nqv7qqAWXauIl/WMmFicoqKSA1tMzW4k/zwqy7u7mjCS54pnyFSGjJJW9wQ1utZjrc0ul15sLsQz/opEfvSeo/dXqbrRD70nqv7qE2rvzFhZTGUmd1ALdnHcKCLjUkX06U0g3pglwjYuNy0SKzMAvfXILspU/e+POsvWzvbvDxjXJkO7MAN7v6j91AbS3FRSXhmniz8ezky/ShJvafhVykCZoza8qxdxSeRJIJtwNuYPGn2097ocNAskjPJHJYJ2SFyxZcy24DhrqRQ/tk+ala7/IYtSW2RWm3RJbOcXii4XKH7U5gt72B4ganSoZdwY5CDLPiJCBYFnzEC99CQedNNib4w4qQxq0kcgF+zlTKxXqtib8qzaG/EEMskTNK0keTuJHmL5xmuuvAaXJtxHGjrW7UpKXw/boA2IgG52ZcjYrFMmncaUsunAWOlPNlbmIoPZTzx3GoWQgHxsNL+NQbtb1xYwN2burIQHjdMrre9jYX0Nqgf2o4WNpIx20yqGVpYos0amxvre5A5kD1pTNqm4cPj/fgM4p7QSD2exjMonxGVmJYdp3XN+LAaE+dbJ7P44y3ZT4mPMe8EkKhvMDjQnsy2xHh9k9rNL2ccbycieLGwFuJJPAdab7P9p2GllVGM8PaGyPNEFRjyGYE2J8ateoTa5l1r9uwOlQHB7OYVzFZsQrP7zCSxa/G5A1v416vsxw1iM8wuLGz2uDYkHTUaDQ9BV6Df4nyqle1ba7phUw0TkzYp8oA0PZp33N/PKPiaueuypN3+/5E2rwbQezrDoQyPMjC9mWTKRpY2IHSvZdwElAEmJxMqg3yvMzC/UXvTDdzeMYrZySs/fMTK4t/tFUq1/Mi/wAaQ+y3agh2R2jMcsRmYgC5spLG3jxrMtdmnJSbfTqWlHwNJ/Z7E1g007KOCGUlR5A6CvB7M8J/if8AP/Chpva1hQFYDENGQCZVh7iE2upuwuRextpfrW0/tWwisNZzESB24iPZXPiSGI8betXH1DJH8OSjf3Sf/wANMJ/if8/8K1PsywnST/U/hR+8G+UWEWMt2shlBKLFHnzAWJN9ABYjnzr3dvfGHG5xEzq8ds8Ui5XW+gNrkEX00rf/ACOe69x/U1Uegu/8MMH0k/1P4VInsuwX4ZP9Q/uqOX2pYVZWQLO6o2RpUizRhgbHW9yL87Vc4pAar/kdQ+mR/UtRg+xXsP7OcIo0En+p/CiU9nuE6P8A6h/dVhQVMtLy1uo/rf1LcY+Cm7d3Aw6YeWSPOHjUuLtmBtxBBFc1meu37wn+p4n/AHL/AEriJh613vSM88kJPI7p/oL5uOgI4JoHaMXcNODFQW04u4a6+af8OXyE+4hy1lTZK8ryVhTs+1p+FLO3onbCENS/NXSxRWxHLlLkMixrDgae7GxIkV8wF7jUVUzLanu7st1fzH0ND1GNbLC45Oxs4K+IoaWPpwonNWhtSUeBnqc79nUgifE4RyFmSZiFPF1Ol168L+RFabYSXD7UwxWeQrPI7GIu2VRwtk4ZdTbyqx7ybkQYtg7ArIODqbG3IHrQeyPZ3BDIJbs7qbgsSdfjS3tz2qFcJ9bCpq7BZNoYrHY2aLDFIVgIRnMaO7kXuSXBCrcHQClG7JZcBtdSwaxlBIAAY5SCVA0ANuVWnau4cM8xluyM4s+ViA/+YA60fsrcbDxidFuqYiPI6X7vAjMoB7pseVDljnut/H8zaYlwuDQ7vFgFv9lcnQXuFOvypZFvBLHgNnYeIIZZxZXdQwQJbkfebXS/51fIN21jwpwh1iMZjOpBKsLcfjQOM3CglwsWHPCH+ze5Dr5Hj/2FZ2SXTxQVFNfB4iLa+DE8yySMj6hI0KrZ+6wQC442vTPZsQbbuKvlNoYzqNPdTlam+C9msCNHIGPaxuHEmZixPMMSSWBGljTeDdpExj4oWzyIEYXNiBYCw5aKOFSEWvrf5FtdyjS502ntQREBjgrjKOLdilrDren/ALMcLF+jFdchJSTPcAkMM1wTy60/w27Ea4x8WLdpIgRhfQhQALA6DRRwpTN7JcK8jOpKK5u8auwQ3/ZBAt4cKHJNO/n+Za4OdwIf0PgSx/VfpD9Z0AuQC3hbNV89q8ESbKYdzMXhENlAYvnBJU8+5n18atGC3Dw8OCODsHhYsSH1IzG+h43B1vVdw/stw0UitnMnZ+4sjswTnYBiQKFGLapdymqLVs3FN2ERdlzmNL6c7C/LrXKNpb0NLth5+yeePDDsY+zC2DA99u9YasW+Fq6wY9LXThbTl5Un3c3UiwSMseUhmLHN3jr4nU0zKF0UUj2fbVKz43DZWiWQSYiKNwMwBBzLpfkV9DU25D/+QTgEaJibj/hY1dcXutHJiocVcLLECoKmwZTfusOB95vWhdn7gwQtiDGbJiUZJIwTlAa98v4eJ4VhQa/M0kVrZuHX+jjmy3OGkJ01uCba15Jh1/o2TZb/AGdTwF7501vVyw268aYM4O94ijJxN8rX0vx516u6sf2L7GTeLJk4kG1wRqNeIFTY6/tRqii/pzEOmAwWGCCRsMkpldFcqtioCK2hPd1J/I1m6+Gmh27Iksokk+zDMwVFv7pAYIALiw5dKtW0vZ5BNFAhYq+HUIkqsVfKORINyKzZPs8gw00U0TESR5gWuf1gYG4fXvcb3P5VnZK0RJ2VnaWzZ9k9ticP2c+CZy0kLgEoWbK2R+obS3qDauk7NxayxRyJororAcwCAQDVQn9k+FZ2bM4RnzmLOxTMTe+W+tXXCYYRoqLoqgAeQrUU18jcbQUhqZWqFamSM1mRoE29/wCkxH+6f6VyFMETy0rsW2CBhpj/AIbVzR3zDThXb9Km4wlXkDOKfUUnCAUu2xH+rNP2hJ5Ut21hD2Zrq5cn8N34F2vBULVlT9j4Vleb3F0dw2rKkmjoD4jjVbxmz8uqG46c6t2P2eD7p+FJZ8OV8Kb0+RRX3foc6St8laZb033dbKJL9V+hoLaYFrjjSRNpsoOvHxrWr1sYw2hcWFt2X5senUV4cUp4GuYYjbzDUk9L34UfsneYW4k+PP0rhz9QlDsPQwJ9zoDSVJHSnCY0soNtDQu39sGGO68a3H1PG1yalp3F8FnEY8K87QDmK5zDvyToTrQG094pTqh0qS18CLBPqdbGNS1iV9agxm0kjXMbW/M8BXNsFtY5AzHU9a32jtpzHbiS2gvyA1N+XnSMvUW5VBDCw7VbZZcZv4FNlQXJsPPp6caVt7Q5A1iqk34W/jSDA7KmljeVj2USaFz1IzhUHPiLeYOtLv0aQuZiQpGa55g8PP4/ChrVZG+WRwb6F5i9pn7AJHhp63p/sP2gRSv2ZCh9bHkbG38a45MdDbS+n89QPrUUGZTmGlrEcb6Wt5Vt5p11BXyfR0+0gVFgNQOPjUAS/wB1PX+Nc82Ntp2RRe4IDC/K2jD5g/GrxsvEZl1QetMaXPvVFy/FQX2R/Cnr/GvOz8F9anMP7A9a1MX7A9ad3f7/AKzNEQbUgLcjjlVmt52vW6m5tYA9CCp+GbjQW2FIw+IsMv6uPn/jLSn9JSKkEaXOVzIx5KCoUKD8XPhp1oDyyUqJfJZiACAQL/LW9gT1IB9K8lcCwNrk6AXJPkBrQbStIXgy2YxiUGx/tQA6pfkAhHxvW2z5s4ia3+0ivrzzrUjltP4FphBe3FSPEq4HxJFhW+XypBhlmhbFTLqFMwuGBDF8yoGseTlTrwCmj9go5gXN7xsq35k6A+XPyBqRy31NRlYfG1zYcfrqRp1FwR8KKjwp52FJvtxZBKoIEL9na3GFrZWPU31NOFkza9aqM3ItSsnAA4Vhao1gPlW4QDxqEsD22L4Wcf4bVzrBbPcWvoPGuj7any4aYjlGxrlz7WJ4mu16apvHJR8/oDk43yPvsqAa60o3kmXsSAK9wu0L6XvQe38UeyIsKZyY5KLstytcFS7Twr2ou2NZXF2/AHbO9Y42saCxZDLrTzFRxkahhp0pRi0TKbP6ipCfAg48nOtv4khiopBG5N6fbejBY60njTQ0jnlu5HcapCnGx8aAgYqwIpziYzQaYK7DTnSj6Be5dsFtUrhlY+NvG1U/be3mlY3OlOtvSZYwg0Ci1Ul31pPFG+R7I3FI2LUdgpzbU0uNbwS2o042gUJUyzySB4eludH7sxscVFEynvWuGBvltm1B4AixpZshFZHzHkdK6RsLBQriMRPqzRpDFdubhBmPoqC9JqSSaGJxumQb34EswURv2KtchFzZm/ZA4aC2pt51SdqSyStrGY0XgjasSAAFtzIHzJJIrosu+sOfK2Qf5WDW8+YqafspRqAQRxsCdeYND3U7DJWqOfbL3dGVWk4ngvG3n169Kh3h2T2KZgDbNz5A9T8a6PFgYRwtfqbE0k33ATCvccbfG50v8q2py3IDKEa4KRuvjv1oF7gAAetvhpXUtgG+mUn41y3cfACTEAHRUu7f/kD4muwbHwKLwzV1tNxKzny7DBUt9xvWpliv9w+tRyKo45vUVLh1AGazV0nLgroJ953McTosTN2iotwRYWcOSefK1qhwsQSFWMTNYXIBFzb7uvC/C54C9PpwrcQT8ahaEcMrUNQ6u+pKEGy8LKSZu9nzZyLmzNe5uOd+Fb4Haf6527FlUSCQJcE91gxA5a2+F6dBANACPSpI8MvHKdat40uhdFZ2EsgeWZUsWZs0TG6srEkoevnW8u1SY2RYnUm6qLg5A2jd6+vdzKNL9/XhrY1iW9gNelxf0r04dPw61n2l5JtEsGFbDxFirSK0bKYs1tDwIvoLED50bu/tBmiAKlSNPGjza1q0SMDgPStLGk7L6MmMtedpUTEDiQPM1sLdaJSIA7xzEYPEnpE1cbGMvXYd4h/U8T/um/KuNaDgK9J6NFe3Ljv+gnqJNNBMWOKm4BqXamILxE0PHPfSpMWwMJp/VxXtt0Zx5ewhtWVv2dZXkrGNx9FHbcegaMn40p2vjsOFJCOPSop+VAbUXuGqWGKV8/UR3tlS2jiI2Jtf4ilvd1tUmOw5BPSoIYzY0jlgqtDkJEU0I60XsvZ2aVB1YfWtk2ezeVWHY+ESMobd+zNfkFykW+dczLLsOwg63FR3wXI7L43qmSPXQN5cKGduZNUbHYfKSKDhyxbcEM58M9kcj8A969ibWtUSjsPhAO83pTdCW6iQkhCb2NvWu47qYmGZZJISGSYo5GndfskVww5G4v8AGuHTSXq+ezfFlcNKBoRKSf8AiRbf9JpbNjUY7g2LK5S2lw2tuqsjswCXcBSbWOUG4HHSvMdsTJhliW4N/eHEChsLtNwS+ZWK3AS9xcj7wGtSSbzCUgZSDzI0Cm3jxpNVLljtNcLoIdl7qzRs15CSSLBlOXxuRr6GjN6sIRgnjbVnKKvOzF1AHjrTXDbe5HiPmOtL9u7ShvGZbkB86ov32TWx6C5BrV21QOSpcsqO02XCdlBESMw7WQ6Bma5UXI5aNYeNXbY2NKYNsQxZgGEaKSQHkbXvEG+RRqbceFUKbZTTzNK7WzG4F9FUaKo8AABXQ9k7P7XZnYKbyRSGQLzZSDqOp1I+FdLDJRW2+Tn5bb3VwG7LSaZc2YqTqLKqj/lAtbzvU4im7XJIO5YC6qFza3uctrmjdkTjIlnPAaWprKylrZ+9YG3Ox509UbTQMq20sbIJcOiZRngjY/q4zd2vctca8OGnOi5drKJoUAy54VdlW9lYlhoOV8p4dBQO19oKk2FvGWthozmVir6g+BHLpz5UYuy0GJE4a6SgGMi+mUAdmehUD5edYh1RSJtpN2cOJdQMwSNgWVTYtIUYi/hW+xe/HECSA5sdSNMrNlv4kAfGtdvn+r4nW/6qL/5mrXZ6q2GRWYjMABx48jpw151v+aRYG2HxPfUkK40K5UtY8000HQj61I+HnJ97mfuIeJvqWUknX0AqZ8dIkUiym7Qrnjl4NlDAFSeY1F/P0YYPFiRFYHiAakIp8NEEW1cbJ20MaZFDwRubRxaswJYm6n0onAiVTIZW7oVnYhVGWOMC9gABfgBpxNCY4/1vDf8AtofoadOgfPGTbtYXQE/i0NviL+lVFVByXUoQ4DFyz3de4Ogtp4FiLsepJ+Apxs5WcSK4AlRC6yKAucDiHVdG1tra+tBbAjyRlG0ZWIYW53ozEY4QrJKTokMp8y2VUXzLEAUSUEobl1IL9r40SYDEMP7pvyrkBeui4ct+jcTf+7P5CubkV6/0PnDJvz+iEdU+UeZzeiJJbxmoclaTXCmupqknhl8gON8gt6yo8xr2vGUPWd0nfhpUUsOcWIqXEPa2lawyG9bl+ERXUr20t3XXW2YdR+YofAbF4k8NNKvEasRUP6JLBiBY9ORrkaiMtr2nSwyV8lOdbyZB5Wpg4yhrAnULp0HGp5dkmOUORY+Nad9ToRboR+dctJXbOlklcUkJtrQqxGljVF25g7OfGuuBllFnjvyzDX+IqTZ25kEcnaSp2h+4ji6ppe7/AIj0Hr4K4dNNZLjyhqWpxvDsn2OYbvezjFYgB7LFGdVaUsM2l7hVBa1uZA+NWnZnsxiTXFzFjfRYQ4QLfi0jLc/AAeNXXFYjIxPRgfgQQfpQ74ks7E62Ww+t67Sgl1OJKVsWwbj7Mjl0haTu5v1kjMgFyLgG17kc70dtLCxRxJHDEkSku4RBYAaZjp1r2LFKztbUWVSf8uunh3qX7Yx4GNw6/dKSIPMpcf8ATQc6XtsLh/GiEYFI/wBZlGa1icoYMtw2VweIuPAjlWzyLOLIEjNiM0aHNcm9wWNhz5H6UNjdpSRGwGZevMUJHvCfwNfwFcmKZ05SXfqEfZBEbKWa/NmLN6nU0Rh4IZNJkDhGsvHRgLMQQQRqbeOWl02LYAyHjoFXq7Gy3+P0phhsKVRVvzF/Lmfjc07pMW6TkxLUT4SCpd38LKBkkyMfu6kXGhysOIvUZ3WnhUPFI2nAi4t58xWsesjdBy9D8ONPsDi2T3SQedvpbnTrwR7CiyPuJYNv4hG/WRAtzdSyZj1YL3SfGwNOtk4mV2LlgtxpYHTmbliSxNhqeg00pks0cujKFb8QGnxH7q0bDdmpvpb0t1FUk4vku0xI+FnbEKzMpVFCJZbZVXS3VufGjdoYKZQexcZWN2jK3W/UcMp8QRUmx9qdpfUaEinanTitMRUWuCys7STFPCVVh3wqvdQSVUlgo4WFze9r0XBBIsCgZSygizAkWOXoQb90WN6eIfEVl/EVpQRCp46Gadcjd0G2biSQCGAJPBcwBta5sLk05wuHMcQRWsQONr0wkHlULHxFEhFIhV2hnbEKzkFUVUSy2yqugHMnzNOcZF2i2J8j0PWinHlUD36iiwgkqJwJTicQjd4CTSwfVXtyDMNGt4g+da4rBSYiwbRQb211I0BYnViASByFzYC9Ny1Z2lT2IlAe1cCEwMyDh2ZH0rlUmDrqu3cXbCTk8kP1Fc2TEK3CvR+lbo45V5/Q52qTtC1orVHiI+4aZYhQagxUNoia6Won/Bl8gWP8Qiy15UlZXkLHzucqgkXorDIOnrRo2IdLsK8fCZdAQTQpZYvhMTXUjklA0FEYHUGhOxy62qXDY6+YDkRQpRtcDUGFTYRXFmtakmN3da5yHMOXI04+0VuMQaVlisZjOiqbtYeRJpRJmUKNARzPC3ofSm82Nszcxp8xfWmkhDixXnfj0rR9mI1yRa4sbHkBpWYxUFRJO3ZX8dIGJtwK/O/8aWT4nKl+ZUD4jSjMdhzFKyk3FhY9Rr/PwpUqZoFIJvdxccQRIwuPQVvqZDNjQG3jz/zHU0n3nw7NPEV4rcqeHeFrfAk2v40LJPjgCFnUKBoezXN5E2t8q3ws0pus5LuQCrAKO794MANbGx060KdPhm4tp2gmR8wuwIPMHkRxB6G9DmOx0q4YTYS4uFXJZXtlLra5K6d4HRtLa8aExe6qQLd3aQk2AsqL5nLcn1Fcr7POLo6XvwkrZU47ySj8EfDoXOl/gL+tPg96XbRjeEIYlQi9mDXFtLrltzvegp95pEYKcLmZrHuyC2vW611MKWONHOyyc5WPIB3j4nMfIAD8hTOB6Q4GaRgWkRUJIUKpLaC5NyQNbm2nSm8uI7NAdCTYKOrHhRlIE0M4nA48a32hKZcPJGp7wQ5Wv7rcget+lKlzAWJuzcW8TyUchRipYIg8Lnrb+N6tpSRXQF3L2eyxAsRmubg8QRxB+NW5FNvu0jRQJMw0zG5/zDQn46H40+UaC1jS2GWxuLDN3yeoDf7tbNEfCtXQ8gPWvVa44C/nTtlIxoT0FCyIR0ogTEch61IZL8gRVptEoWsfKoX+FM2waPw7p8eFB4jCOnFbjrRozT4MsFZfKoJBRGYdKjZRR0yhNvIf6niL/wB3+Yrk4a2qnWuu7xj+qT/5PzFckmw3T0r03pDXty+f6IWzvlE0WLJ0PGisf/Y0Ps/DEm7CiNqRERnpTWsrY0gUYU7QhvWV7lrK8gMn0diHla2oA8KgOGI1ZhaocbvBFGLJdz1PCkk+2Gc6n4VjHgnLtSEeExjisYeCjTrU2yiCGv1FI/ttM9kYgEN5iiZMe2AfH1GrNbhWqy1AXrTNSbQyhnHLRMc3l8aUxyURFIOl6XmjQZj9mJiEKmwbkw5H91UiLZkkKPFKLMruQeTKTmDL4a1dopvCtsbhBMhB94Dunx6UFSpl9Tnkqi1hUO0MGXS62zrqt+BtxU+BGlGYjDlHIPpQeIY8QeGtbki0P9ztqqUKgZL3bLoMrrYMlvn/AN603q28iHM7X+6ij3nbnlH58ABSWTEpGO2BNza6LxJGlj06X6XpDhc88zTSm5Gij7qL0X+dazXJdhf6yZwz6G+ijgl+nU24mjY4Ltm/m3AfSpMMvH+ddRW+JOVQo52A+lX2KXU3TQxDrma3zH5VFiZ806qSbIpbyJ0ufIX9ajxOIH2iJR0I+FuPhwrMGqF5HY5izgBRzCABR5XufiOlQgfhHzvmOgt3RzCDQk+LHSmSy6/tHgOYHWljz5DYWZzr4Ajr+yAeFM8BgyozMbudSenl0oi8mWKN8MHiisLYcnQvmt1OU/T86ZbmY+cIftINwefSmeO2gIcNLKyFxEM5UcbC17fC5+FU7aG+KTmJIVZGdh3Tpe/lSbpZOe4aLbjR06GdWHC4rYxj8PzpRgMsQCsbtbgDTDtAeR9adhyrXQG7iwhsOrDhrQxjK8BcV6sltQD61Osqtoe63yNb5XyLTTIlIbhoeleidl0I0qLE4K/Ig9QdDQv2500YEjx/KtqO7oR8dSafDo3Kx8KXzYQjhr5UySVXF10PQ1DI9qLCTXBHGyu7eJ+yz3H3OfmK5zFACbV1XbaBsPKCOK/mKpI2IALg/vrv+n5lHG0/P6AJ422qF4w4tYUPtVMsRo6WMpSvbOI/VmnMzbxsiVCDNWVDmrK81RuzquPxQBFB/baA2pi9RQi4mvQx0/3Tm1yOvtN6ebvzd1vMVUYp6sm7r91/MfQ0pqsdQYxj6ljDXrwVHE1SgVwpKho2WiY3oWiI5rcqVmQJSWiYpdRQX20fhrP0kv4D8KWZpAG9OC1EgHHj4HrVXk41e3IljZNQSDYkc6pWNw5vbnwt41uDtFvhilkDHh1Phfh617h4dD4tTPDbvYki4iIvc9+yE6/tEfSpMNsGUyiMrlLXN7ggKLZjdSeFx6ipuj5JTBDKFsPjUmDhknlFo2KKCdAbX5ajTjV42fuxBFqVDt+J7H0XgKX7V9oeAw7FGmBZdCsas9rcjlGUetKvUdooJt8ijG7KkjjLtHYczpcDxtralOwYu65HEuw8uF6fx+1fZx0LyAHrC9rHkbXpHPtvAqf6piNHb+zKSgqWJJy3XUXPmKJjzN8SRlx8DjCYRUOvvfzamEM4valMERGpNz+dHQgBcxppOzDQ0OHVgyN7rqUbyYFfoTXBd4Y54JgWRozHorW4lTa4NdtwuODGxNuhpPvtvtBhZEixOGEsciB1ewN7EqwseYIHqKWzRe5SSNwaqiqbiY6aVizZ3J4tr6Xrp2Hk01z1VNj72bOkULCrw34ALYX+FWCGccna3lTulcpKmuCTSGOf/NWrOP2qhSUfib0rGbxam9ovYTDtIro1yPpREjKw6j6Uqe/U17FmGoJ8qy8a6oNGfZk/2YcVv5VLHLyYV7Cytw0avJn5H1quXwwiXdEW1YlMEmXp+dc9xisvCrjtqQrBIQeQ+tUo7SzaMPjXY0EJKLa5VlNrowR8XfRqVbat2ZtTbExA6jWkO2RZDXVmk8brwYaEdZUeesrzlFFx2u2ooWN6M2rEbih48Ma9dCtiOZ3J4pDVk3dxyKGDnLexBPDSq9FCaNiwtJ6jHGcaYSM6LrBjIjwlX50as6W98VS8NhyONNo5eArh5tIr4YX3h/JKn4hWkOIF7ZhSzEsMoFDy4wDhxpB6SUuhfvIs32xRzFepilPKq5hMXc68KNm2kFFhxPyFClo5XSNrKnyWCDHoDwPpVN9pu3p8KithAEWS4ecWMgbki3HcuBx+lGfpgIuY/DxNKdqbVjxMTRSjut00II1BHjUXp2SXQ170UchxeJeRizuzseJZixPjcm9e7O2nNAboSLkHyZTdWB4qQQDcVbk2PCoMbIHGYkORqQeHDhXg3MV9Y3sOjaj1FYnoci4cTayKrsL2n7Scbjo0hTLEzCzdmSpk01zH7q+Aqs4nd7ERpnkC5b2Nr3UnrpT9dwZVIkWVMwOliRbyuNafPE4hZJmV7oQe7a9x9b0s9Hli/uoLHJjceepz3D4It4Dr/PGrFuzjIYJ8r6ZwMsh5EcV8L3FaDBEnhp0Fe/0f7aVFvlFxqdTrR/sU0gSypnR4l4WqA7UDvkjTtSvEghVU/tMdPhx8KW4mE4UCJpGcW48OPLyrXBbXVWVQAFva3LWiR02WUd0Ym3tUtsmPIDPmuywBf2Wcn1IA+VV/2nbOR8LA5IYxTjTnkkBzDyzIlT7Qxxjcjl+VB43aHaRsrcGFiPEG4PyFMw9PyZI88A21F0FbI27hGVV7NUsBY2FWSHbEIH9stcyaJVOgr1JNa6Ok9Ehij1f5FT1Dl1Oqx7WhP+2X51MNqw/3q1zTDvRfaaUSXp0U+rFpZWX1tqRf3q1BLtSL+9WqKZrUPJia1H06PllrKy+rtaEn+2W9bnbkPBpVrnef1qCWfrRV6bF92HjkaL1tvakYgcK4bNYADzFUiRgb249KEOMK+VQtigdeFdDT6T2lSCblImfEFaVbXxd0NTTYvkfWle0/cNNZMX8OTfg18gHNXtQ3rK8rtKLptXeaMNbLe1QR70x/hPpWVlTLrs0ZNJ8CKxRoJTe2IfcNervjGDfKayspb7dm8l+3ENh38jtqh+deDfuO98h+dZWUP7VkduzXtxI8V7QFJ0U/OhDvqp+6fnWVlbWryJcGXii2TDf1VHun51CN+VJuVPzr2sqLV5DXtxIMZvsH0ymwoNt6h0PpWVlGhrsqXFfQy8cWz1d6l/CfSjId81H3TWVlSWuyvx9C/biEvv2tgMp+dDYzfUMfdPCsrKHHWZL7fQjxxA23tHQ1kO9wDqbHQg86yso323L8PoUscUONv79JMfdPAfSkH9JwDwOlZWUPFrcsI7VX0GMsVJ2xri99UcAlTe1j50Cd6V4ZTXtZVw12ZKky5JPlkD7yj8JrVd5R+E/OsrKOvUc/lfQxsQRFvUB900Su+K/hPzrKyhvX5n3/ACK9uJpJvep+6fnQ/wDShb+6aysrUdfm8kUEeNvUPwn50PJvKD901lZW4+o513X0CbUDSbwD8J9DQ77a8D6VlZRl6pqF3X0JSPBtvqpIqLEbSuLAG1eVlSfqeoknFv8AIIuhr2h6V7WVlc73GWf/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8" name="Picture 6" descr="http://ubdavid.org/espanol/nueva-vida3/graphics/21_tit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4200" y="2132856"/>
            <a:ext cx="2009800" cy="187220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4.bp.blogspot.com/_YsV-L7NGO8g/TUY0paJJBaI/AAAAAAAAAKE/OgHJqxmL_k8/s1600/Imagen++idv+07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064" y="2132856"/>
            <a:ext cx="1944216" cy="1872207"/>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t1.gstatic.com/images?q=tbn:ANd9GcTk1nb3gIZk3eB8I71kEdhArHbPm0nvf3vkuAgw1tKyOb523uB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1" y="4306163"/>
            <a:ext cx="3600400" cy="2529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5231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80"/>
                                        </p:tgtEl>
                                        <p:attrNameLst>
                                          <p:attrName>style.visibility</p:attrName>
                                        </p:attrNameLst>
                                      </p:cBhvr>
                                      <p:to>
                                        <p:strVal val="visible"/>
                                      </p:to>
                                    </p:set>
                                    <p:anim calcmode="lin" valueType="num">
                                      <p:cBhvr>
                                        <p:cTn id="7" dur="1000" fill="hold"/>
                                        <p:tgtEl>
                                          <p:spTgt spid="3080"/>
                                        </p:tgtEl>
                                        <p:attrNameLst>
                                          <p:attrName>ppt_w</p:attrName>
                                        </p:attrNameLst>
                                      </p:cBhvr>
                                      <p:tavLst>
                                        <p:tav tm="0">
                                          <p:val>
                                            <p:fltVal val="0"/>
                                          </p:val>
                                        </p:tav>
                                        <p:tav tm="100000">
                                          <p:val>
                                            <p:strVal val="#ppt_w"/>
                                          </p:val>
                                        </p:tav>
                                      </p:tavLst>
                                    </p:anim>
                                    <p:anim calcmode="lin" valueType="num">
                                      <p:cBhvr>
                                        <p:cTn id="8" dur="1000" fill="hold"/>
                                        <p:tgtEl>
                                          <p:spTgt spid="3080"/>
                                        </p:tgtEl>
                                        <p:attrNameLst>
                                          <p:attrName>ppt_h</p:attrName>
                                        </p:attrNameLst>
                                      </p:cBhvr>
                                      <p:tavLst>
                                        <p:tav tm="0">
                                          <p:val>
                                            <p:fltVal val="0"/>
                                          </p:val>
                                        </p:tav>
                                        <p:tav tm="100000">
                                          <p:val>
                                            <p:strVal val="#ppt_h"/>
                                          </p:val>
                                        </p:tav>
                                      </p:tavLst>
                                    </p:anim>
                                    <p:anim calcmode="lin" valueType="num">
                                      <p:cBhvr>
                                        <p:cTn id="9" dur="1000" fill="hold"/>
                                        <p:tgtEl>
                                          <p:spTgt spid="3080"/>
                                        </p:tgtEl>
                                        <p:attrNameLst>
                                          <p:attrName>style.rotation</p:attrName>
                                        </p:attrNameLst>
                                      </p:cBhvr>
                                      <p:tavLst>
                                        <p:tav tm="0">
                                          <p:val>
                                            <p:fltVal val="90"/>
                                          </p:val>
                                        </p:tav>
                                        <p:tav tm="100000">
                                          <p:val>
                                            <p:fltVal val="0"/>
                                          </p:val>
                                        </p:tav>
                                      </p:tavLst>
                                    </p:anim>
                                    <p:animEffect transition="in" filter="fade">
                                      <p:cBhvr>
                                        <p:cTn id="10" dur="1000"/>
                                        <p:tgtEl>
                                          <p:spTgt spid="308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78"/>
                                        </p:tgtEl>
                                        <p:attrNameLst>
                                          <p:attrName>style.visibility</p:attrName>
                                        </p:attrNameLst>
                                      </p:cBhvr>
                                      <p:to>
                                        <p:strVal val="visible"/>
                                      </p:to>
                                    </p:set>
                                    <p:anim calcmode="lin" valueType="num">
                                      <p:cBhvr>
                                        <p:cTn id="15" dur="1000" fill="hold"/>
                                        <p:tgtEl>
                                          <p:spTgt spid="3078"/>
                                        </p:tgtEl>
                                        <p:attrNameLst>
                                          <p:attrName>ppt_w</p:attrName>
                                        </p:attrNameLst>
                                      </p:cBhvr>
                                      <p:tavLst>
                                        <p:tav tm="0">
                                          <p:val>
                                            <p:fltVal val="0"/>
                                          </p:val>
                                        </p:tav>
                                        <p:tav tm="100000">
                                          <p:val>
                                            <p:strVal val="#ppt_w"/>
                                          </p:val>
                                        </p:tav>
                                      </p:tavLst>
                                    </p:anim>
                                    <p:anim calcmode="lin" valueType="num">
                                      <p:cBhvr>
                                        <p:cTn id="16" dur="1000" fill="hold"/>
                                        <p:tgtEl>
                                          <p:spTgt spid="3078"/>
                                        </p:tgtEl>
                                        <p:attrNameLst>
                                          <p:attrName>ppt_h</p:attrName>
                                        </p:attrNameLst>
                                      </p:cBhvr>
                                      <p:tavLst>
                                        <p:tav tm="0">
                                          <p:val>
                                            <p:fltVal val="0"/>
                                          </p:val>
                                        </p:tav>
                                        <p:tav tm="100000">
                                          <p:val>
                                            <p:strVal val="#ppt_h"/>
                                          </p:val>
                                        </p:tav>
                                      </p:tavLst>
                                    </p:anim>
                                    <p:anim calcmode="lin" valueType="num">
                                      <p:cBhvr>
                                        <p:cTn id="17" dur="1000" fill="hold"/>
                                        <p:tgtEl>
                                          <p:spTgt spid="3078"/>
                                        </p:tgtEl>
                                        <p:attrNameLst>
                                          <p:attrName>style.rotation</p:attrName>
                                        </p:attrNameLst>
                                      </p:cBhvr>
                                      <p:tavLst>
                                        <p:tav tm="0">
                                          <p:val>
                                            <p:fltVal val="90"/>
                                          </p:val>
                                        </p:tav>
                                        <p:tav tm="100000">
                                          <p:val>
                                            <p:fltVal val="0"/>
                                          </p:val>
                                        </p:tav>
                                      </p:tavLst>
                                    </p:anim>
                                    <p:animEffect transition="in" filter="fade">
                                      <p:cBhvr>
                                        <p:cTn id="18" dur="1000"/>
                                        <p:tgtEl>
                                          <p:spTgt spid="3078"/>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082"/>
                                        </p:tgtEl>
                                        <p:attrNameLst>
                                          <p:attrName>style.visibility</p:attrName>
                                        </p:attrNameLst>
                                      </p:cBhvr>
                                      <p:to>
                                        <p:strVal val="visible"/>
                                      </p:to>
                                    </p:set>
                                    <p:anim calcmode="lin" valueType="num">
                                      <p:cBhvr>
                                        <p:cTn id="23" dur="1000" fill="hold"/>
                                        <p:tgtEl>
                                          <p:spTgt spid="3082"/>
                                        </p:tgtEl>
                                        <p:attrNameLst>
                                          <p:attrName>ppt_w</p:attrName>
                                        </p:attrNameLst>
                                      </p:cBhvr>
                                      <p:tavLst>
                                        <p:tav tm="0">
                                          <p:val>
                                            <p:fltVal val="0"/>
                                          </p:val>
                                        </p:tav>
                                        <p:tav tm="100000">
                                          <p:val>
                                            <p:strVal val="#ppt_w"/>
                                          </p:val>
                                        </p:tav>
                                      </p:tavLst>
                                    </p:anim>
                                    <p:anim calcmode="lin" valueType="num">
                                      <p:cBhvr>
                                        <p:cTn id="24" dur="1000" fill="hold"/>
                                        <p:tgtEl>
                                          <p:spTgt spid="3082"/>
                                        </p:tgtEl>
                                        <p:attrNameLst>
                                          <p:attrName>ppt_h</p:attrName>
                                        </p:attrNameLst>
                                      </p:cBhvr>
                                      <p:tavLst>
                                        <p:tav tm="0">
                                          <p:val>
                                            <p:fltVal val="0"/>
                                          </p:val>
                                        </p:tav>
                                        <p:tav tm="100000">
                                          <p:val>
                                            <p:strVal val="#ppt_h"/>
                                          </p:val>
                                        </p:tav>
                                      </p:tavLst>
                                    </p:anim>
                                    <p:anim calcmode="lin" valueType="num">
                                      <p:cBhvr>
                                        <p:cTn id="25" dur="1000" fill="hold"/>
                                        <p:tgtEl>
                                          <p:spTgt spid="3082"/>
                                        </p:tgtEl>
                                        <p:attrNameLst>
                                          <p:attrName>style.rotation</p:attrName>
                                        </p:attrNameLst>
                                      </p:cBhvr>
                                      <p:tavLst>
                                        <p:tav tm="0">
                                          <p:val>
                                            <p:fltVal val="90"/>
                                          </p:val>
                                        </p:tav>
                                        <p:tav tm="100000">
                                          <p:val>
                                            <p:fltVal val="0"/>
                                          </p:val>
                                        </p:tav>
                                      </p:tavLst>
                                    </p:anim>
                                    <p:animEffect transition="in" filter="fade">
                                      <p:cBhvr>
                                        <p:cTn id="26" dur="1000"/>
                                        <p:tgtEl>
                                          <p:spTgt spid="3082"/>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80">
                                          <p:stCondLst>
                                            <p:cond delay="0"/>
                                          </p:stCondLst>
                                        </p:cTn>
                                        <p:tgtEl>
                                          <p:spTgt spid="4"/>
                                        </p:tgtEl>
                                      </p:cBhvr>
                                    </p:animEffect>
                                    <p:anim calcmode="lin" valueType="num">
                                      <p:cBhvr>
                                        <p:cTn id="3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7" dur="26">
                                          <p:stCondLst>
                                            <p:cond delay="650"/>
                                          </p:stCondLst>
                                        </p:cTn>
                                        <p:tgtEl>
                                          <p:spTgt spid="4"/>
                                        </p:tgtEl>
                                      </p:cBhvr>
                                      <p:to x="100000" y="60000"/>
                                    </p:animScale>
                                    <p:animScale>
                                      <p:cBhvr>
                                        <p:cTn id="38" dur="166" decel="50000">
                                          <p:stCondLst>
                                            <p:cond delay="676"/>
                                          </p:stCondLst>
                                        </p:cTn>
                                        <p:tgtEl>
                                          <p:spTgt spid="4"/>
                                        </p:tgtEl>
                                      </p:cBhvr>
                                      <p:to x="100000" y="100000"/>
                                    </p:animScale>
                                    <p:animScale>
                                      <p:cBhvr>
                                        <p:cTn id="39" dur="26">
                                          <p:stCondLst>
                                            <p:cond delay="1312"/>
                                          </p:stCondLst>
                                        </p:cTn>
                                        <p:tgtEl>
                                          <p:spTgt spid="4"/>
                                        </p:tgtEl>
                                      </p:cBhvr>
                                      <p:to x="100000" y="80000"/>
                                    </p:animScale>
                                    <p:animScale>
                                      <p:cBhvr>
                                        <p:cTn id="40" dur="166" decel="50000">
                                          <p:stCondLst>
                                            <p:cond delay="1338"/>
                                          </p:stCondLst>
                                        </p:cTn>
                                        <p:tgtEl>
                                          <p:spTgt spid="4"/>
                                        </p:tgtEl>
                                      </p:cBhvr>
                                      <p:to x="100000" y="100000"/>
                                    </p:animScale>
                                    <p:animScale>
                                      <p:cBhvr>
                                        <p:cTn id="41" dur="26">
                                          <p:stCondLst>
                                            <p:cond delay="1642"/>
                                          </p:stCondLst>
                                        </p:cTn>
                                        <p:tgtEl>
                                          <p:spTgt spid="4"/>
                                        </p:tgtEl>
                                      </p:cBhvr>
                                      <p:to x="100000" y="90000"/>
                                    </p:animScale>
                                    <p:animScale>
                                      <p:cBhvr>
                                        <p:cTn id="42" dur="166" decel="50000">
                                          <p:stCondLst>
                                            <p:cond delay="1668"/>
                                          </p:stCondLst>
                                        </p:cTn>
                                        <p:tgtEl>
                                          <p:spTgt spid="4"/>
                                        </p:tgtEl>
                                      </p:cBhvr>
                                      <p:to x="100000" y="100000"/>
                                    </p:animScale>
                                    <p:animScale>
                                      <p:cBhvr>
                                        <p:cTn id="43" dur="26">
                                          <p:stCondLst>
                                            <p:cond delay="1808"/>
                                          </p:stCondLst>
                                        </p:cTn>
                                        <p:tgtEl>
                                          <p:spTgt spid="4"/>
                                        </p:tgtEl>
                                      </p:cBhvr>
                                      <p:to x="100000" y="95000"/>
                                    </p:animScale>
                                    <p:animScale>
                                      <p:cBhvr>
                                        <p:cTn id="44"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84176"/>
          </a:xfrm>
        </p:spPr>
        <p:txBody>
          <a:bodyPr/>
          <a:lstStyle/>
          <a:p>
            <a:pPr marL="0" indent="0">
              <a:buNone/>
            </a:pPr>
            <a:r>
              <a:rPr lang="es-CO" dirty="0"/>
              <a:t>Pero si todo lo viejo paso, porque todavía sigue estando vigente, ¿Dónde está cristo? ¿Dónde está el cambio?  </a:t>
            </a:r>
          </a:p>
          <a:p>
            <a:endParaRPr lang="es-CO" dirty="0"/>
          </a:p>
        </p:txBody>
      </p:sp>
      <p:pic>
        <p:nvPicPr>
          <p:cNvPr id="2050" name="Picture 2" descr="http://4.bp.blogspot.com/-8KNi0OWp5ww/TkAjZszUV4I/AAAAAAAAAiU/Yp81sNuAOpc/s400/ANTES+y+DESPU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988840"/>
            <a:ext cx="4248472" cy="331236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t1.gstatic.com/images?q=tbn:ANd9GcQu-iB5bmt_kpvn1jVo7xLXSp-H_zU9POTkWyolaydBEpdcuoT40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988840"/>
            <a:ext cx="3672408" cy="331236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3528" y="5661248"/>
            <a:ext cx="8496944" cy="1077218"/>
          </a:xfrm>
          <a:prstGeom prst="rect">
            <a:avLst/>
          </a:prstGeom>
        </p:spPr>
        <p:txBody>
          <a:bodyPr wrap="square">
            <a:spAutoFit/>
          </a:bodyPr>
          <a:lstStyle/>
          <a:p>
            <a:pPr algn="ctr"/>
            <a:r>
              <a:rPr lang="es-CO" sz="3200" i="1" dirty="0">
                <a:solidFill>
                  <a:srgbClr val="FF0000"/>
                </a:solidFill>
              </a:rPr>
              <a:t>Nacer de nuevo implica un cambio total, definitivo.</a:t>
            </a:r>
          </a:p>
        </p:txBody>
      </p:sp>
    </p:spTree>
    <p:extLst>
      <p:ext uri="{BB962C8B-B14F-4D97-AF65-F5344CB8AC3E}">
        <p14:creationId xmlns:p14="http://schemas.microsoft.com/office/powerpoint/2010/main" val="1619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63690" y="404664"/>
            <a:ext cx="8456782" cy="1741073"/>
          </a:xfrm>
          <a:solidFill>
            <a:schemeClr val="accent6">
              <a:lumMod val="20000"/>
              <a:lumOff val="80000"/>
            </a:schemeClr>
          </a:solidFill>
        </p:spPr>
        <p:txBody>
          <a:bodyPr>
            <a:normAutofit/>
          </a:bodyPr>
          <a:lstStyle/>
          <a:p>
            <a:pPr marL="0" indent="0" algn="ctr">
              <a:buNone/>
            </a:pPr>
            <a:r>
              <a:rPr lang="es-CO" dirty="0" smtClean="0"/>
              <a:t>La </a:t>
            </a:r>
            <a:r>
              <a:rPr lang="es-CO" dirty="0"/>
              <a:t>biblia dice que tenemos que ser una nueva persona, </a:t>
            </a:r>
            <a:r>
              <a:rPr lang="es-CO" b="1" i="1" dirty="0">
                <a:solidFill>
                  <a:srgbClr val="FF0000"/>
                </a:solidFill>
              </a:rPr>
              <a:t>2</a:t>
            </a:r>
            <a:r>
              <a:rPr lang="es-CO" b="1" i="1" dirty="0" smtClean="0">
                <a:solidFill>
                  <a:srgbClr val="FF0000"/>
                </a:solidFill>
              </a:rPr>
              <a:t>Pedro </a:t>
            </a:r>
            <a:r>
              <a:rPr lang="es-CO" b="1" i="1" dirty="0">
                <a:solidFill>
                  <a:srgbClr val="FF0000"/>
                </a:solidFill>
              </a:rPr>
              <a:t>1:4</a:t>
            </a:r>
            <a:r>
              <a:rPr lang="es-CO" i="1" dirty="0"/>
              <a:t> </a:t>
            </a:r>
            <a:r>
              <a:rPr lang="es-CO" i="1" dirty="0" smtClean="0"/>
              <a:t>“Lleguemos a ser participes </a:t>
            </a:r>
            <a:r>
              <a:rPr lang="es-CO" i="1" dirty="0"/>
              <a:t>de la naturaleza divina de Dios</a:t>
            </a:r>
            <a:r>
              <a:rPr lang="es-CO" i="1" dirty="0" smtClean="0"/>
              <a:t>”.</a:t>
            </a:r>
            <a:endParaRPr lang="es-CO" dirty="0"/>
          </a:p>
        </p:txBody>
      </p:sp>
      <p:sp>
        <p:nvSpPr>
          <p:cNvPr id="4" name="3 Rectángulo"/>
          <p:cNvSpPr/>
          <p:nvPr/>
        </p:nvSpPr>
        <p:spPr>
          <a:xfrm>
            <a:off x="395536" y="2544011"/>
            <a:ext cx="5328592" cy="3539430"/>
          </a:xfrm>
          <a:prstGeom prst="rect">
            <a:avLst/>
          </a:prstGeom>
          <a:solidFill>
            <a:schemeClr val="bg2">
              <a:lumMod val="90000"/>
            </a:schemeClr>
          </a:solidFill>
        </p:spPr>
        <p:txBody>
          <a:bodyPr wrap="square">
            <a:spAutoFit/>
          </a:bodyPr>
          <a:lstStyle/>
          <a:p>
            <a:pPr algn="ctr"/>
            <a:r>
              <a:rPr lang="es-CO" dirty="0"/>
              <a:t> </a:t>
            </a:r>
            <a:r>
              <a:rPr lang="es-CO" sz="2800" dirty="0"/>
              <a:t>Jesús vino a darle vida a los muertos; el no vino para que los muertos siguieran muertos. La nueva naturaleza es semejante a la naturaleza divina de Jesús la cual es la santidad, la humildad, la mansedumbre, la paciencia, el amor, la Justicia</a:t>
            </a:r>
          </a:p>
        </p:txBody>
      </p:sp>
      <p:sp>
        <p:nvSpPr>
          <p:cNvPr id="5" name="AutoShape 2" descr="data:image/jpeg;base64,/9j/4AAQSkZJRgABAQAAAQABAAD/2wCEAAkGBxQTEhQUExQUFhUXGRwbGBcYGBwbHhgaHBoeGhwYHxwcHSggHBwlHBoXIjEhJSkrLi4uGB8zODMsNygtLiwBCgoKDg0OGxAQGzQkICUwLywsLDQsLCw0LzQsLyw0LywsLCwsLCwsNC80LCwsLCwsLCwsLCwsNCwsLCwsLCwsLP/AABEIAP8AxQMBIgACEQEDEQH/xAAcAAACAwEBAQEAAAAAAAAAAAAFBgMEBwIBAAj/xABCEAABAwIEAwUGBAUCBQQDAAABAgMRACEEBRIxBkFREyJhcYEHMpGhsfAjQsHRFFJicuEk8RUzU4KSFkOi0heywv/EABoBAAIDAQEAAAAAAAAAAAAAAAMEAQIFBgD/xAAwEQACAgEEAQIFAwMFAQAAAAABAgARAwQSITFBIlEFEzJhoXGBkRQjsTPB0fDxQv/aAAwDAQACEQMRAD8Ao4x3vqEn3j9ahW6ev1rzGwXF3PvH61ACOZPStVjXM58E3Ud+Acu1qLyrhNk+dP4pY4GTGHHiaagmuN1OVsuYmdPgQJiAnBXQ3HJ7wNX32/GKF4ts78vGhBiOI0lT7OMtS8i4vWbZ3l6mFEHY7GtXbVKR5Ur8cYVKsOTaQd60NHq2xvXiJ6zTDIhI7EzkYg9a6DxqCedfRXUB1I3TmjuupZbcUSBe+29aRwvlnZtgnc7mlXhLKStQWRblWksogAchXO/EtXfpE3dBpio3tJmkReuVOFRgV8pRNh61ZaSEisIDd+k0ya5kjKIEfGpTCRJMCuEQLnlS/nOdC/SmV9Is/tA0WMv4rMkzG1B8ZjAoFMAjxoBiccVczXbTpAgzQGyt2O4wqiqkGPwAIlMkTPin5VDlWZdmvSoWJiRtPlymjKFHlQfOmwB2iNx7yR05mtPQ/EC39vL/AD/zFcun2nen8QrmGSsuiQkJUdlJEGhJWtIShfeSdldfA9DVnJ85SUjvSDsf0qbGYaAYEoVcjz6cqvrdM17h1/3qFxZVYWO/MD4lmDIt1EWoNjE3giKa2G0LBg3Hx9f3qhj8JCttQqmDVuG+Xm4kZsCkb8cj4VCQHII/L+tfVY4dwKB2m4Pd8etfUdwd0Y07D5YgjHYY9ovb3jz8agOBJuSI86L4tP4i7fmPMDnUbOC1qhKZ694/tWrqNTsBLDic1i0qN0eY3cCElhIP5bU3BYpMy119lCUgNBI2TJP6SauO5y+ke6g+iv3rlxjYklSCDNwkAc+IxOIB3oXmDhFhtQnDZ9inFQhtqOZNvqas4996JhrbYKJ9dqv8k1LY8gM9TiwEkBYBHLlVDNsOpbZBIUk7xy6UFzDFOo0qOmAbxJBB3FT/AMQtgocBSppY2vseYqlbTClr4qK2PyxSNR5jl1HWocuwZcWEjnTHxI+FQUkEnoORovwZk2lHaKFztWourK4qMyX0itm46h3JcAG0BI5D40QcXy5mvlKgV7h2puqsbI5yNNNQAJLhm4H3eraE7k/7VEFjyFC88zSElKT/AJPSioqqLlDbGVeIM7A7iT99TSfiXis+e9RuOkqJO550QwuHi5oTvZuFVaEqso03N/vbzqz20Ak/OpFtAj72oRmWI2SPjQqsyxkq8yUdrfP61ADq5/OocO0pVgKIjLSkEkgetE4WVgcZatClFiCk3KCfjFWsNnYSnQ5rSJi+yVdJq/hG+9G/3864z3KxIcKe6rmLXF/pWhoNS+Q/JY8eLi+bHsHzFnScSCvUIPQj6HzooEBYB9aWC1eRsd/DxHh1o5ljiwAFQoQL+FX1+lAW+qltLnJNHzLuHwYBUU84+U19VppM7D5V9WaFzVwDNRdtRWzNn8VzvbLPLxqq1qH5ynyt+lWM0whLrkT7yt56+dUThDPP4V02ZWs3OYQjihCiArliDP8AdVhOXIWATi0g9Jk/Wh+FynUJ7QJ87VYVw+nftkfGs/LjFccftG0VzzX5lprImwb4pP8A5D6TVhWVYaRD4J/vH0mhyeHm9jiUjyvXj2QMjbFA+lAIaq3fiEFj/wCR/M5zJpAlPazHLVPpvVd9/uJSFEp5XsKjxGVoB7rs/wDbtUDWXmdKVkyfjQxhN3JOQ9VC3DmWF5ySe4BJ8+laIy2EgAchah2QZaGGgOZuT40TCZty50tmyFmoQqKAJ6gTflyqcmPOuJivFuR/cflUL7CSZw+7p29TSjnTs/rTFjnO7pHP50oYt+VFJtepy8ACXQSpg0gqou0nr8KCoc71utF8vBguKsNgDzNBXky06xJnuih7uTKK72HOiuXC5WZtt4q/avcbidHio1fba7p6+aldhlLYi1q40KdUAkWqzl+UuvXiAeZ503ZVlSWRyn6VRUY9fzIZwO4OyvhtCIK7mrWe4EOMKbSLgSnzG1FFmoVpgUYf2yGXseYEneKMyTDLhQPI7W5ncVbRiuy02OgmLflJ5R0qXinK1YfESB+E6olBtZW5R8ZI86qg6kkECDYjpXSejVYwwiA3YzGTLXUrEhQjyr6gOUOhOpKl6SIuY7wvfz617SRxhPT7TUxZNyAz3McYQ653T76vrVRWLP8ALRbM8ewHXAVCdR5eMUPczFv8qpplntiKmOGpfqkAxKo92vkBStxU38YlW8/EUzZLkLakpcUVKSrYch5n9qjIy413NIxl8jUpuLqMuJG1V3MCTYWp1XlkOAIbBQQSSSe7BjeTPlUGLww0LXIhBhQFiI86GubC3cO+HIIouYRKEKUtQAG5J2q7wTjsM46UpcSXeSSCLdRO5pU48x6VOIZCiNA1EDbUdp9PrVjhzIFoSl1WkFQDgcUqCjQZA6jVsTS2szogK/tD6bCWG49zYEHlFTJIFufOq6HwUpUmO8ARfkRvUbao3rKPpP3jHcvpIEk0EzPN22+01m6EayB0vbztRJ5+3QAWpKaw4xDzoM6Rp7Uk77kISI6XJop4Esi3yYwuvAISvZSkgx0kUo5q53iZvTNjxIk28OgoCwwFqje+1Ay5wTx1LgGRZPg+4t5dkp2/qV0qNGZlUBRsDCQPv50Y4oUGmkNJ3I93oOfqaCcMYPtXgTOlIPxq3y7bYP3kE0I1tpDbU72+/SpMkyIrV2jm0yAedGMBlcjUu/gdqMJTFM/K5+3tAtk9pylAArlxdqkVUJFEI4gxPAOtcG+9eFU14DQWW4SoL4jy7tsOtJAJAlM9R48rSKzjDvDkfjz861oqv4Ui5vwOvWtxhYIJKgg2Mm4AO3xpr4fq0wEo3Rgc+ItyJWy1KVaiIO3S29fUDTgnkKUHWnEqtyN9+ljXtN5NSCxoXD4U9AuR5ywe3dt/7iuX9RqijD8oopxHhz/FP7++rmetT8F5a0XXFPoSQhIUCqYBnxN/Kq5NWA5AERT4cStlobVwyw1hi4sFxWkGxKd9gN6N8Py3hW7GN43IST5XPhUf/GGUqGoKSlcAG2m3OJ2qw9im+8O0CSPGPUDmKznyu/1R5cKJ0J4vDul1LrbidEXQZhXwobmrZeUG0JLQUqXVahcCxSb38KnxeLSw0A0orUomDq1eJP8AiueE3XcQXC8E6UKGlQ/PInl0kVQpkdvl4+z+B7wlgCzMnzjKsQtzEPLw60ICtIWQYAHdF+ewvVllnEpbYBdSoOJI0OJPcSnaeovPoK/Qhw6VJKVAEEQQbgilfNeFoSoNxo7pAi6dJmAeYrRy6Q8eYsuWrlPhlpacKwlS0rITGpOxA5XG4FFLjcUuZ/jVMO9gJS2tovJiO45AED/uH/zNLbXHKmf+cvUFjut80gAiAdx3gDJ60I6dd3c8cxmgZgqEKJske8TyHrQDJHQjCuPrMB1alibHTMI/+IHxrzAcRHMWUoS32euUvpVeEyD3THO/xNVM3e/in0YZsfhoOkAARItPl0qmoRF5U/aERyRU9xONcdalCF6eaokfKjXDmC7FpT7u8WB5Dl6mmLC5WltAQmyQPp1pb4qxerS00TomVECZPKlDgGNd3mXGTcagXEu9stS1TcwPOnfhnJwy2JFzS9gsu0lKjYJvtJ/YUyt5sbwi3KTf6UPFkRDbnmWcMRSw0K+NL72fqRcoTHgTPzFX8tzdt8HQbj3kmxE+HTxp1MqvwIu2Nl7l5VVcQ+EpKlKCUjcm0Cp1KsTWFe1XjAvOfw7Sj2aYJi2o/d6KqFpF1HjOvaTgmSUhalqHJKT9Tagv/wCYGQRDaoPM9PKKxl9cmb+NeNpmj/KWpG8z9NcN8SNY1BW2qY3HMelGwa/N3AnEqsBikrMlpXdcA5pPMeIN6/SOHeC0IWm6VAEHqCJFZeo0+178QytYnLzYMSAfOvK7BBFfVmOrbuD+ZYRDzZsHEOyZ75gRQvGshDjSQZDitKha1wefhMUQ4nxPYu4lYiEAqPMkkWjoNvnS5nQ7VjClpwEkkgpEESB7ypnVM71u5MhXOaqh3CY2vEJe4gcZ7FaWezlBcVqUQe8RczMzNhyrhwLCWE4fUt5ISdI2kpnWfUi56V6eHsK+sN9moLEFw3SJi9jzPTc084RlCRCEgbTEchFz5Via/wCILiZdnJHP2+0uou4uZTwu53VYp5S1BWohJi53BPMeFF8aoNBLbQ0kzATy6n486+z3ORhkzo1E2SCoJBPgTc+g9az/AD7iLEPKQkK0hZhWiw09Cdz6mktOuq1T/MZqH8fgSj7VHE0XgzjQvvqwi0lakA/jDYxyPj486eqz72Y5alC31tiEGBBF9hAn4/Gn9xUJJ6An4V2ujcthBP5iOUANxMn9piC7ikNNmD2aUT0C3Df0Ar7/ANHYQ6U9jJEEKkzbxJpd9peK/wBWQlSgQhskgwZIKoB/7hRj2dZq9iA606oakkXM6tJ33uRbelM4JyWDL4vp6jDi8YGmnFX20gxvaPXyqzwBk+mX1iFH3R08POPrUeKwwxGJQw2Pw2bqPInmfvnTNiMQGkhCBf6eJ8aHQ7PiX+w8z7MMclMpABMXnbyoI4AozAMbcortawApStkgqPpf40hoz/HLXqaCYmez0SlKZ/Md7DnIoOS8nB6jGPHQ4jq84QIr5tygvC/EoxiXgUpC2VwSmyVJMwq+3SjrTQgnrWVl07plIv8A8hlYETnEq1CDtzpfaxBw2Ibc1E6CELn8za5Un1T3hR9Ikwd+lLfFcoiUnQtMBUxpUk6gT6E/OntE3r5EpmX0x74hxiU4VxYMgpsR42r8w8RoKcQ4CZMz8b1smSZiFYRxpZBAUAkH+VXTwmazDjbBQUugd0kiesVtJ6Ttmew8wLkeD7Z5DZ5n+YJn1Nh51u3D3s2wDuGktw5dKltuahIO4O3Ssd4BeS08t9ZSOyRbVdJKlBIn51v/AANmLS8IFspCELcXCQLTMGB4qoy/XU9t9FzC+P8AhdeX4nsydSCNSFdUyeXIitm9mWZlzLmCoe6NAP8Abb9qT/b0NSmFgbakz5f5o57GXCcvKYslwx6iaT160vHiWwG7uPRTB3r6ukgEX5V9XNlCxsf5jFzPuPUoStTbhhK16SeZkSPnSqxlhwGH169Ti50FPeRq/kjnI50y8doK8ekKAUgLEJPUj3j8AKt4bhxlCjEkkgpQVEpQeceRtJ6npWmuHJlyst8Ekn27PEDlyBEFe0BcKYDEOErcWUoIlWo95atzJF9IAv4AeVWuLc3ew7Q7JxaCVaYta0xEWO3WjOaZkMIy4sDaEgR7xKoSkeEhSz1MDlWfZ9mSnQlsq1aSSpX8yjMn5xT76PAo9Sgn9IqMjtXPEpoxS8Q6gOuLUpSkpBUqT3lAW6C9avlXs8wzToUZWgCAlXXrNYvhtSXW3NtKwY66SDW+4jivDN9gFL7z0aAPHmTy/wAUxpseID1CXckj0wrw3hENtEIEd5U77zHPwAqDi/GLRh1paQtS193uidINifOKuZRISZ31GeVX3FwknoCabKCqEGDY5n5e4jcc/iitVzvHQjuwfGAKcvZ3iXEuvLeaWHFNANFSCABMTJHOaq8SuJLycSod1OICzb8sjV+hoxn3taZGI0ssl9tvY6tIKo3Ag25cqz3xkn/eHxvSfaP/AA9gwwypZ99W/XwFKvEPGSEFSWoW5MKV+UH+VPU8qRM74/xWOVoSjQ1/0kH3if51bkddqgSC2UIGkuqtA/IOg6D9qY02kBFnoRXU6sqdq9mMGHz59TgD+rsVAhaQYJSQdhMVWw+LKiWWXnGsI4CXFrGlTkQSgfmAgi58YtQ7GYMKToUdRvubDwGnlQxPEaHXm28aXUNITp1NRqsmBuDKTzHjV9ZhZaCivv7Sfh+o3BgTf+8euFShLyhKAVtf8tIIAQhXcWkm5kEyTe9OYM7bfSkThPIW+1TimMV2rQkJBTChIA0rPpt4U4hV/Kub1HpyDzNrHysnibjcUD41QFMo3ntQfH3VX8pijiHLgUq8WuBLb0nvQdPmOY/eowuAwC+8s62puKLb/ZqacWL2PhBMVZ43Qk4cpAEjvA9Af3vQ/Fp1rLc/+yfSYIN/GhCs4/iMP3o1JTpPjArfe6DTN8EQ17JsuS63jypIV+GgJkT3lKMGtb4Ky/s8GyjYoU4QOneV+sfCs/8AY03ow618nHwD5NoKvrWl8OWwyDvYn/yUf3phfeDJriKftbywHBhaioaTYhPdJ5DqJM3r72Lvf6Mpn85PyFaHnuCD2GdbIBCkkQefSkP2b5eUYdZFtLhEeIsaV+I8Yt0vp/rqPDqY6V9XLbwO/LqK+rlXxozE9RvkTPeOcX2OJLkBWlclJO4i1/BUHzonk2PQptLxETKimJIAG3iYt6zzpX4xxfa4x5KgmAopSDyg+952oiy8lnClRsCHNI85je/L511OnG12B9yfzMvJkD8jxQgTj7NStSWU3HcUsXsoAn6qJ9aVC4b235iqz+PU86VHdxUx4mib+XOJGgEFw2CEgkma86s5sQgpAAezJMItC3WkBtS0oiEc1nx03iafcBlsKOLxqQgoSOzR/wBNKd1ECwOwA8udTezzh04VouPJAeXc9UJAnTPI8zQfE4840NMKUfxe2dVp30pWQ2CRy5+MUUqMa73/AIjWLHQ2iN/s/wCJncU6+l1ECAtsxfTOmFctVppm4hxGjDOnmUkeU2pd9nmES2lwJT7ulClEHvKFzE7i+/jTFnzHaNhHVQMeAM0bCzHHbRfOgViFmYZ3lZ/hik7KSfUxWSYcFBUIAvf41v8Axyx2bbSQPyn42rD+IGA3iDAgKAPrsfnNCceJRfaeYHGKbUSJAIgkfKrGCUg/il5WsHVASSZ8TQ4v771RcSRsSAatjyEcGUfCGNjgxvXqcSFOK0Hmk2Kh4AXpXzHBLA7UpIQTAJESY6VZVn7oSANIPMgX871orzjWY5aNCUpWkplKd0KBGoxztJjnU5XAo9mTptO4JHQ8CAfZH2hxSylRCEtkrH83IW6+Na0Eg+P6UC4L4bZwqVLZcLgdA7xjYdB5zR5CoVasLXG8g9pr4BS1OXnAmLR97UpcYtS0YgrWoJA8wf8AFNmLXaTFt6UMTjkqW5iFGWmAdI/mUBfzvAoOFR837D/ohMh9FQC5gg3ijJuUJB8LAR5is3UrQtYHMkekmtDcf/EU6rk3qN+Z86zkqkzzJro1FJRmUxszb+Am+yyzDmPfccVPmIFPnC73+jQTzSkUm4BOjA5agSJEn1RJ+ppmyuRhmUJtqIA+Bq6+IM/UY0qclCY5gUA4ewgbGJQNu3WfiAf1o9hQNKfAR8KpsgBTg6maX1wvDC4vqkAFz515XT6L19XLMKNTQ7mP8TrjHO3gl4j4qj9aOcYkMYJelQUmAmDfewjwFzS3xSonMli8dv8A/wBVBxvmhKGGB1KleIFh+tdC7EZio83M3TIpwkmBMkwup9kCOp25f7itMyZlLKw4kalE+9sNJkATvE/ZrP8AhhvVikJEXQqJ8qbMixBQ24lZhaVp35jYnpFo5z5TUhmJA8dxvTonLkc9Q9n/ABMGW1D8wS4Lf22V8SPjWQs5o40oLaWUrACQochH0phVhH8xf/CSpDSSoLcVsZVJi19hbwqpnWRow6DBClgxJ/MT0FFz5lLAGeKnubD7MsUXMC24pWpayorPMqmPoBTc2JX5ClH2a4NTWAZCxBMn4nc04YUb+NOJ9IiuX64p+0RuUeSR/wDtWHcaJAUg9Z5da3Xj1cNuH+kfWsE4ocKyDyFAyH1CUHcFYVvU6hPIqv8AtTZneASsJSIA5dJ5elK2VuaFFWyh7tt+onlaaccSpJbbJNrCdjt0POmcCK2Nge5nazI6ZVKxixnD7eOy5kICG3AkKQoJCRqAhQVA2N/WknLi9gHVYd5ASZnV/MDaJ5pPLoaduB8ZqDyB7qHAAOhKQT9ij2e5G1jGdK+6sf8ALcFynqP7TzFYIzbMjYch495upbouVeyIqcCZ0RiHGVE9m6dSCeS4un138a0RxATcVlOZcGYjCkLQnt2wZJb3R46d48qbchzpx5sntEEJsDG8D803kUPOi1Y/mFxsSahrPAkMkuGEGdX9oEn9B61kONU8p1qRDSgopSNiNWqSOpMUazTPjiillS5QmVOBII1KJskDnFvsULfxSlqnTpUJQhJ/KE2HqTejafHta6kZGsSDPcVpZX1dVpHglIj96U8M0VLSnmVAfExRHiHEBTgSDIbATPU8z8aGskhQIsZEec2NapMTm7Z2stDApAlKW1fIJF6ecmalton8t/WI/WkNhBWhpaiVQiL8p3j5VpOWIAYSf6Z+VXWCHZkuBPcT5UOeJKlFJuDHn4UvY/i51DIThcOpRSm7riSlAMchur6VT4DzhWJwqnXf+YXFmwgSOn7Unr3HyajOBSX4jYl0c7HpX1U8S0HAlWrSa9rnS/M0RjXyame5xlI/jXnVb9oopBsBeJrP+IypWMcFyEwkffmTTb7TczIxhEnQh0EgcyDf5ClHCL7R5axspZInpcj5VusrDK7n7/5mUXUYgqy3kSinHNhIk2SLxcp6namzGY1BSpTvZgm40mdIBugq6gaJtMGkrAYlCcS2tz3AuTPQeX0qDO85U+qBZoE6U9Z3UfE79KsFJIhsL7ccbs44/CWUtYfT2kQpYEJSP6RzJ60m4XFlStThKyCT3jPjHyoWhF70Ty/CFSwIN6uUVRxLByzczc+EuOEYlYa7EoMWMgj6U9sn7isb4Ny0IeQReL+vWtia2prExI5ix9XMU/aS5DCj10j61juY4IloqKY1EgH+0T9K2f2h4PtW2kjmsW62pN47wLeGThmlEAaHVrJ5nTA/SqZEJa4OuZk2W4VThEe6LE8r8vhNHcY8lAKbiCkpm40x7onpBrz8PD4RKV2WoausnkZobmB7VLGowSlR8xNgBzNMf6a/mZ5Y5cl+LqO3swajDuqMypwkz5CPlTy04aUfZpljjeFUXQU61ykHeAkAUzqUU+XU1yWqcHUsROmwisYEureN4P34UrcX9mjDOEDS4uyCjulSvTcASTVnF5wi+pYCRySQVK/+qfGs9z3FO4x2IOlJhI2+xHOj6bBkyMGbgD8yMjqvA7kmW4ZLCAZl1cnUBOlN7z8ar5pjktI1fnuEdZVuqplQkalKkJF18togRytSvjcQXV6jYch0FbGJKJJieQ31KgM712lMeddhEb16aMTKATSOAs0dcbhxepKJsYkJNpnw3vW04bFpGHJkWQYEjpWAezzFlKymJSqx6DqadspLTDim3FtoTqJS4oEqUDBCAZgQCK8pIgzV1PPaE6rCuhbLwaSWxqbMaVzMwn+Yzyqx7MMOlWXpVcEur2Mc7Ut+17EB19KkEFASYPWANqJeyDM/wCyd51J/WltYAUIMY0p9diOin1Jt7w5GK9qZuwB/m++de1zFNNi19pknHqdWOxFtnFfWguEZ0yIi0nwpl4sZ1ZhiLWDij53oG4feJ3UfkK6XOf7jD7zlVPFStlzYD7JKQoJUklEatUnaNzO0Ua4vyIWcCTqjvpQmyVKkxMXgRYedDuHO9imlSAO2QJNgI2k9JrV3mCr3QlUTqSb6gDcR/Mmbjf8AMN7+AbxNfSqGxkGYI6xCryOn70UyB9KVjUYPjz8KduKeEELQXGdSVJ5bhSTfc7K6HZfnSQjDk/hqTCwLTYkfqaszcczxw81NV4VxjDJ7R5xtAjdSgP8APwp3/wDUWFCEq/iGQlcaTrF528R6xX5kfTpVff8ASuXNSgrSCQBeBMDx8KOj11A7K4n6I4l4nwbBZU6+ggKmEHWdt4TJrIfaxxS3j8QgsElpCIBIKSSbkwb9BVPEZEHG21YcFQg6lGxIAGpcAWSk2nnTXw97NmlNhx1aXSfdLapA/wC4bmqNqQFuWOAg0Zm+ZYh14t9oClIgC1o5metaFkCcMwPwwkqgfiLIJiYsdonpTG9wu3InUqPyqgi3pQ7H8LIIOgaOoG3/AIkwazcuuXUDa1iXx6f5X0iF15q22jtFLTp6zM+XWl3GZyl5RCllDQ968FR/ljlQ3H5UttBlHaI6hMER4RP3vQD/AIk0gxpSI3nceiudEwaLERatZ/xJfM3REMOupWo6BpSPdgXPx5+NVlYkabjQ3z6q5R/mqOJ4iCkwhK9XIhEx0P8Aig+JzB1aSSY0x7xhRk8hG/XpWmuMIoAihfcZHnGPLiyE2QLBPKqoIio1GeVekVJ5kyVRkb16u/So07fSvVIiqyYycI4lKAoaSVEgkgxABmx61oOYstLSgEEJVBbWDdKt7yL7VlGSYgtugj4dRzB8K0zC5o2lIUpRVaUtkWB2ueleXsgwWSBOMmFQNSypQBIBge8Lk2oTwhjVNaVIsoVPmwcfcJ1BSlq023JNhHQUPwTSmlltVihRSYPMGDQctMCITTEjmbLluPDyAoLCeogm/hX1Zzgc5LOpMnevqx20L3x1NUala5MvcXSMZij1cIH60u4om/WLCm/jNmcU8TsFqPr0pQdk6iPTw5CtLN/qt+s5tfeWsmwqFKYQqUJW5ciVEd1V/G9O+CxkNoc7Qr0p1akm8JOgk/1J6/mSQDtSfl60t4vBBZASFgqJtY7yfWmVeaYf8QBwIhCwmNIkkkQSDcaasjFRfvc1dI4KG/eHDi5AtMLLa0eCxMDqlXvD+U0Bx2ToU0NYuJCF9IvE9YKVDwJ6VQw/ELTL4UFKWJSTMrI0SAAryMXnbeuc34klpIbST1CrTBISrwOhRB8hVWBayO4585K2kxBzB1SlqB3G58ude5QHivQ2CorsU8lDx8K9LClLUVbkzAq1hgpv3CRNjRgQBUSJszT8s4TwobCQrsXVJAWG3yoE7lJSokEdQaY8tyhLKyoKmREJSEAk/mITY2ttWT5VkD70FtBPjt8ya1XhvL3WWgh5WpW4vMDpNJ5HI6jABPcLK2qs5ggq+xq4k+tekdKWIU9yeRA5y4nb9qzTip5LjpQ2hGlMhTkAlR8PC3nWgcd5x/DspbSSHHyUiN0o/Mr9PWs7AEAc61vhvw9Cfmt+wmZ8Q1hX0LImkLSmAtQ+HwroYD+IUWHYKoBbWBcT1j1+FWNNvGrOR3UyefaBM+Gr/et8rakeKmTiclr+8CZz7PXG062l6/6SIPpyqDApwiQAvCrUYuounfmYEAVtHESC3h3Fob1KSkxHL+ojmB0rLswYStKHkwUr6WvEkehmuVx5shB3eJ1GNFviRrwGFISW2EkcwVKCvjO1TZhwa0632mHJSrm2bgx0NV27QLffLyo/k+MhQT+VUweh/wA1IzkHmHGNWNMJm7OHKXO8mIMHwvemFGNZSLlRgWSBt4TR7irItZ7dsSY748udJOIdAkH0PxtTtUeZlZ0Kmo2YPKEHEtPjUlhLQWeqlGUgJ6mSD6VTzXJAkF1teoXKgdwDeTykc4rzKc5LrCWiRKABp8ufjapsW8BhXp8h/cq0fCkGdw4H7Rla6HUEyTfevqrsud0SB8q+psA1BN3HTj3ERiXkAXK1fWkvE4nR3OsEn1pm48djH4mbnWdKRuf2F6DZiyEYdRMa1xP93QeAqmUf3T+pmcOKg/Hr1uJXykWPICrTWBm6Z09Lb9PLxrtjDLWiEpva6ufl0FWGUKTYtqKo5X9aug4jeMbRUjwzQSb+VeYogiSZ8/uwr550TBMGdiPvyqq4kmwG/SrE1xLjvmfMp1KgJv0iaacn4HW5pU4oNp3iJJoVkr/YLCxBUOShIp9yPiRt86SClfLoT4GlM7sOhD4wITyTJ28OIb1HzPzijQT1ua4aSaCZ9xnhsKdOoLcjYEQL81fpS6ozHiFZ1UWTGNKD0rl55CBK1JT/AHED4CsnzXjvFvBSW3UMgiAW1ER4zE/OgTeExKiVOPqcmCCpZ97kZuK0sXw1mIuIZPiCAcRj4oQrFYtTpcCUDuNp3OkfuZNBsSA2rT2gKjsIiRzvsaprdfaMLVpvYkakn15V280p7SFpSTuFIMH4HeuhVECbUHMxshZ33MeITw5ChHPpRXhbB63GU7QtRPP3bxS4xLZ71/EfWnDg59P8VE+8NQ8yIP0NDytswufIBl8AByqB0THHinFKbwjykhRUUlI08tVtR6AdeVZewykYVsCD3kqMf1Sk/NIvzrXcwdQlh0uGEaFarxYj7FYPl+O/EcRq1J0d2PygKConwrlcS8H8zp0NMYaxeBhUDn9aqsOqTqHMGfgaN4l4KQhQ58/EWqlh2tXaq2sE+pN/kK8E9W2GJ4hbC5kfw9XdCknvSLKHI+BofnPCTeJBU3DTvOPcV5j8p8aoZhmTaAlKnAUJFgnckzN+QmqSuI1vDSnuoFtKbSPE860cAYgKYnqcyAEmAlZY/hnJUlQKeYuI594Wo4vOf4lnslFIBi0AHUNjPOpg9aOXSfsUMxuUCdTfdO8cjT39IEO+t0yf60sNo9MrrC2+6qfPrX1FGHUlI1C43r6vDRXyp4k/11cMOYb46yhKsfilmZUv/wAbC4oZh8AJBUVLgWKpt5cqO8a4tIx76SlZOvkmeQ50DXjyqzbT1j0ilMm3eY2t7RCbJj8xHhU624SSJj7uaEh9z/oKF/5hUL7jpHf1AHknaPjU/NrxKlSZDnODD2lSCdSZt1FUcsSpRI1EKFtgYowzhEEXSs+fOhuIylxtwramDMXuB+tDYE81LDjiE2MApVtWoeAj40cwmHaYRrckkzABuY6REClhnFPJSpUKSQBB/wAVx/ELUUJUola+Z5JA2HhyoWattVzKNlK9QvieJnXlLQg9m2gQdJOpVvzK3I8NqWsM32rmqDvAHQfuat5cx2bDijuokfCwq7lOGARSpbbYEUy5eyZTzLuJnmox5VFlzakDU2oibx18CNqvZjCjGxTB+NDFqKdjV0dloqaMoqjb+sNDHwJMpmxESlR8txXvbNjvRB8Bah2bK/CQOp1VVTi1GAOm9Pp8UzgeDBjTIYZxAS4mNUK/KTb7FCcsxS8Pi8PNtC7T0O4nmDRHFiEpSQTO/wAKixDASEhUlMgpv7qtxHMA7R5UQfEBn9OQUT59/wBZbCnyjax5zbiBvFNOsFRQlVgvyvEUjjANYcFaJUo92TyCrG3KpWiSJUNKiSdPncfWvMYvuQR0m3Q0MaUKpqaYzkkSy5ivwk6QNyfEbC1DM1zwpb0I0idwDJJ8T4dKo4pCi4E3SAk7flT+9DFpGuEzA60sEDNZjD5SFqdYbDbKVe9HBiAFJAAgi/L0tQ5owAKkJHIU7iyFRxMzKu88wkp5B5/Kp2XQRY+X30qhh8OlUySPCrTDKZ7pPlT6O7ckCjEXRBwCZ09h9Rma+qQp9PKvq8P0lwxrgxw4uj+LekbroK67aNhRLjRU4x8C3fubbbwKBIw6Tsnnzv8APekHYhyBNNfp5l1hY52r5TAuTPwqmt7shIFhuBv51yrM0KHvgeB51XcOjIvzLHb2j5182OfM1WwDiV7KECrzDVz570ZBfMqxqRZgNLSyZuPraKWcOvS6hZsJUmN4i1MOfk9mY2lP1pcKZA/uP6XpLWH1V9pWrEK5gAGkJBsST+oq3grIT40Jxjp7NsdJ+/8ANFWbJTyttWcwNRbIKWDcVdavv1qBLOohN5JipUiSSb351LgxC0Da9Wue6nOcDv6R+VIFqhwrHeSI5jlXeNJ1r8/jU+WtysHpXiaEgGhLecJ7oPjVLGW7MH75VYzNUqbT1VMeVUs4X3243BvUoORJU3UIlRIQeZ0z5iR+lVs3VobLh/mFj5wfjevMLiwFBsi4JIN+fpHzrjiV1JbDSSNSlC3SK2xmV8ffNQ+NGFQRmuYlwqKQQFR5xG3xqjgYn7+zRB7DgNwNxvQ/s4NvjSiiMO1wkprau226iYdEX+FWErABjfrRVirEyN4Gb16FAc1V12hV57V4GzPrRa8iVvijL7IOkX1eNfVA20oC0+k/pX1GGQAeYPZHfjFX+tfH9VBG038KYuLh/rH/AO79KDFMG58KXf6jHV6lZ6J3k1wQBJKRbqBVtOHkyPvrXKmREnYcuvIVCjyZBE4S2l5spUCAeYsfMGvnsWhkBJUTeL3+MVy7hnHUwO4m2yoPyr3DcPJSe8pRP9x61b5jH6R+89t9zKzmOS4mCCnUYoHiGXESlQsJhXX1/SnAZVAImZO3lUGJyUrGkGPO8fP60HLiZxZ7kAqDF1aZaBMykx8b0eSLCOgG1U8RlriVKCQIMDcen39aJIwaoFuXUVm5MbA1UHmXiASkgquZBtU+EH4iJuZnx2q9/wAOXqJjn1HnU2Cy9ZUkxsd5+HOo+W58TxTiAsYJdWfE1eyhF1Ktau1ZS4SbRc8x+9XsBl6whQjnYSK82N6qpBQBYJKSt+eSRY+dVFNlx6Rsnf8AbxpjweXLhUjc2uOX+9Q4PJ1AE6dzJuPhvVlR/AkBBcU87eUhxOlREi/mKhONUQklRKh15Ux47h9xavcm3JSR61UXwo7qBCCRaQVJ+s00mNqFiPBlCVKQbC02MEj50JUgoMEGmvCcMvJju3id0xv59K7xHDLyoOj4lO3x8Kbux9PP6RcCj3xFllU1KhUXPwo+1wkvcgg2sCkz864Xws+NhI5XT+9e+U9XUi1uoKRipsAB161dU1t41dwvDT6TPZg9e8n9/GpxkOIvCJHIlSf3oqBq5EC6c8QQ4DNjX1F1ZA+AJSPin/7V9XthPvPVU//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www.mscperu.org/grafic/biblia/pint/Jesus/picJesus/LaResurreccionDeLazar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9049" y="2492896"/>
            <a:ext cx="3124200" cy="4038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5766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138328" cy="6264696"/>
          </a:xfrm>
        </p:spPr>
        <p:txBody>
          <a:bodyPr>
            <a:normAutofit fontScale="92500" lnSpcReduction="10000"/>
          </a:bodyPr>
          <a:lstStyle/>
          <a:p>
            <a:pPr marL="0" indent="0" algn="ctr">
              <a:buNone/>
            </a:pPr>
            <a:r>
              <a:rPr lang="es-CO" dirty="0"/>
              <a:t>Vamos a hablar de dos hombres, uno anterior a la cruz, y otro posterior a la cruz; muchos “Cristianos” lamentablemente se encuentran en un estilo de vida antes de cristo, actuando igual que Egipto (el mundo), pero que dicen que están después de cristo. </a:t>
            </a:r>
            <a:endParaRPr lang="es-CO" dirty="0" smtClean="0"/>
          </a:p>
          <a:p>
            <a:pPr marL="0" indent="0" algn="ctr">
              <a:buNone/>
            </a:pPr>
            <a:r>
              <a:rPr lang="es-CO" dirty="0" smtClean="0"/>
              <a:t>Analicemos </a:t>
            </a:r>
            <a:r>
              <a:rPr lang="es-CO" dirty="0"/>
              <a:t>nuestras vidas y veamos si la cruz ha hecho una diferencia en nuestras vidas. </a:t>
            </a:r>
            <a:br>
              <a:rPr lang="es-CO" dirty="0"/>
            </a:br>
            <a:endParaRPr lang="es-CO" dirty="0"/>
          </a:p>
        </p:txBody>
      </p:sp>
      <p:pic>
        <p:nvPicPr>
          <p:cNvPr id="4098" name="Picture 2" descr="http://external.ak.fbcdn.net/safe_image.php?d=AQC4x13-Wd_jvglC&amp;url=http%3A%2F%2Fvthumb.ak.fbcdn.net%2Fhvthumb-ak-ash3%2Fs403x403%2F632629_567843489911609_567842333245058_53691_602_b.jpg&amp;jq=1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9848" y="476673"/>
            <a:ext cx="3574639" cy="266429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20072" y="3187825"/>
            <a:ext cx="3574639" cy="3416320"/>
          </a:xfrm>
          <a:prstGeom prst="rect">
            <a:avLst/>
          </a:prstGeom>
        </p:spPr>
        <p:txBody>
          <a:bodyPr wrap="square">
            <a:spAutoFit/>
          </a:bodyPr>
          <a:lstStyle/>
          <a:p>
            <a:pPr algn="ctr"/>
            <a:r>
              <a:rPr lang="es-CO" sz="2400" b="1" i="1" dirty="0">
                <a:solidFill>
                  <a:srgbClr val="FF0000"/>
                </a:solidFill>
              </a:rPr>
              <a:t>Quizá, esto explique el </a:t>
            </a:r>
            <a:r>
              <a:rPr lang="es-CO" sz="2400" b="1" i="1" dirty="0" smtClean="0">
                <a:solidFill>
                  <a:srgbClr val="FF0000"/>
                </a:solidFill>
              </a:rPr>
              <a:t>porque </a:t>
            </a:r>
            <a:r>
              <a:rPr lang="es-CO" sz="2400" b="1" i="1" dirty="0">
                <a:solidFill>
                  <a:srgbClr val="FF0000"/>
                </a:solidFill>
              </a:rPr>
              <a:t>la indiferencia de muchos en asistir a los cultos entre semana. Incluso los sábados muchos no se interesan por llegar temprano a la </a:t>
            </a:r>
            <a:r>
              <a:rPr lang="es-CO" sz="2400" b="1" i="1" dirty="0" smtClean="0">
                <a:solidFill>
                  <a:srgbClr val="FF0000"/>
                </a:solidFill>
              </a:rPr>
              <a:t>iglesia, </a:t>
            </a:r>
            <a:r>
              <a:rPr lang="es-CO" sz="2400" b="1" i="1" dirty="0">
                <a:solidFill>
                  <a:srgbClr val="FF0000"/>
                </a:solidFill>
              </a:rPr>
              <a:t>y </a:t>
            </a:r>
            <a:r>
              <a:rPr lang="es-CO" sz="2400" b="1" i="1" dirty="0" smtClean="0">
                <a:solidFill>
                  <a:srgbClr val="FF0000"/>
                </a:solidFill>
              </a:rPr>
              <a:t>miran </a:t>
            </a:r>
            <a:r>
              <a:rPr lang="es-CO" sz="2400" b="1" i="1" dirty="0">
                <a:solidFill>
                  <a:srgbClr val="FF0000"/>
                </a:solidFill>
              </a:rPr>
              <a:t>el </a:t>
            </a:r>
            <a:r>
              <a:rPr lang="es-CO" sz="2400" b="1" i="1" dirty="0" smtClean="0">
                <a:solidFill>
                  <a:srgbClr val="FF0000"/>
                </a:solidFill>
              </a:rPr>
              <a:t>reloj </a:t>
            </a:r>
            <a:r>
              <a:rPr lang="es-CO" sz="2400" b="1" i="1" dirty="0">
                <a:solidFill>
                  <a:srgbClr val="FF0000"/>
                </a:solidFill>
              </a:rPr>
              <a:t>para irse temprano a casa.</a:t>
            </a:r>
          </a:p>
        </p:txBody>
      </p:sp>
    </p:spTree>
    <p:extLst>
      <p:ext uri="{BB962C8B-B14F-4D97-AF65-F5344CB8AC3E}">
        <p14:creationId xmlns:p14="http://schemas.microsoft.com/office/powerpoint/2010/main" val="2504838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28601"/>
            <a:ext cx="8229600" cy="1256184"/>
          </a:xfrm>
        </p:spPr>
        <p:txBody>
          <a:bodyPr>
            <a:normAutofit/>
          </a:bodyPr>
          <a:lstStyle/>
          <a:p>
            <a:pPr marL="0" indent="0" algn="ctr">
              <a:buNone/>
            </a:pPr>
            <a:r>
              <a:rPr lang="es-CO" sz="3600" b="1" dirty="0">
                <a:solidFill>
                  <a:srgbClr val="FF0000"/>
                </a:solidFill>
              </a:rPr>
              <a:t>Antes de Cristo (viejo hombre).</a:t>
            </a:r>
            <a:endParaRPr lang="es-CO" sz="3600" dirty="0">
              <a:solidFill>
                <a:srgbClr val="FF0000"/>
              </a:solidFill>
            </a:endParaRPr>
          </a:p>
          <a:p>
            <a:pPr marL="0" indent="0" algn="ctr">
              <a:buNone/>
            </a:pPr>
            <a:r>
              <a:rPr lang="es-CO" i="1" dirty="0" smtClean="0">
                <a:solidFill>
                  <a:srgbClr val="FF0000"/>
                </a:solidFill>
              </a:rPr>
              <a:t>Efesios 4:17-22.</a:t>
            </a:r>
            <a:endParaRPr lang="es-CO" dirty="0">
              <a:solidFill>
                <a:srgbClr val="FF0000"/>
              </a:solidFill>
            </a:endParaRPr>
          </a:p>
        </p:txBody>
      </p:sp>
      <p:sp>
        <p:nvSpPr>
          <p:cNvPr id="4" name="Rectangle 1"/>
          <p:cNvSpPr>
            <a:spLocks noChangeArrowheads="1"/>
          </p:cNvSpPr>
          <p:nvPr/>
        </p:nvSpPr>
        <p:spPr bwMode="auto">
          <a:xfrm>
            <a:off x="4445676" y="56142"/>
            <a:ext cx="252647" cy="34491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58700" tIns="45720" rIns="91440" bIns="15870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sz="900" b="0" i="0" u="none" strike="noStrike" cap="none" normalizeH="0" baseline="0" dirty="0" smtClean="0">
              <a:ln>
                <a:noFill/>
              </a:ln>
              <a:solidFill>
                <a:srgbClr val="0C343D"/>
              </a:solidFill>
              <a:effectLst/>
              <a:latin typeface="Arial" pitchFamily="34" charset="0"/>
              <a:cs typeface="Arial" pitchFamily="34" charset="0"/>
            </a:endParaRPr>
          </a:p>
        </p:txBody>
      </p:sp>
      <p:pic>
        <p:nvPicPr>
          <p:cNvPr id="3074" name="Picture 2" descr="http://img.chicade15.com/wp-content/uploads/2010/12/de-compras.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8544" y="4542949"/>
            <a:ext cx="2190750" cy="142875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283968" y="1680627"/>
            <a:ext cx="4572000" cy="4893647"/>
          </a:xfrm>
          <a:prstGeom prst="rect">
            <a:avLst/>
          </a:prstGeom>
        </p:spPr>
        <p:txBody>
          <a:bodyPr>
            <a:spAutoFit/>
          </a:bodyPr>
          <a:lstStyle/>
          <a:p>
            <a:r>
              <a:rPr lang="es-CO" sz="2400" dirty="0"/>
              <a:t>El apóstol pablo comienza a hablar con unos cristianos de origen gentil (no judío), cuyas vidas son semejantes a los gentiles incrédulos, </a:t>
            </a:r>
            <a:r>
              <a:rPr lang="es-CO" sz="2400" dirty="0" smtClean="0"/>
              <a:t>ósea Pablo </a:t>
            </a:r>
            <a:r>
              <a:rPr lang="es-CO" sz="2400" dirty="0"/>
              <a:t>les está hablando a una serie de individuos los cuales</a:t>
            </a:r>
            <a:r>
              <a:rPr lang="es-CO" sz="2400" i="1" u="sng" dirty="0"/>
              <a:t> están dentro de la iglesia</a:t>
            </a:r>
            <a:r>
              <a:rPr lang="es-CO" sz="2400" dirty="0"/>
              <a:t> pero cuya vida refleja un desconocimiento total de quien es la persona de Jesucristo; personas que no son verdaderos discípulos sino solo simpatizantes, cuya vida se vuelve poco a poco, apática.</a:t>
            </a:r>
          </a:p>
        </p:txBody>
      </p:sp>
      <p:pic>
        <p:nvPicPr>
          <p:cNvPr id="1026" name="Picture 2" descr="http://ubdavid.org/espanol/vida-practica/graphics/10_principle-of-rebellio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23574"/>
            <a:ext cx="3707904" cy="4745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6468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i="1" dirty="0" smtClean="0">
                <a:solidFill>
                  <a:srgbClr val="FF0000"/>
                </a:solidFill>
                <a:latin typeface="Agency FB" pitchFamily="34" charset="0"/>
              </a:rPr>
              <a:t>Vamos a estudiar cada versículo de Efe. 4:17-22 para ver el alcance de cada uno.</a:t>
            </a:r>
            <a:endParaRPr lang="es-CO" sz="3600" b="1" i="1" dirty="0">
              <a:solidFill>
                <a:srgbClr val="FF0000"/>
              </a:solidFill>
              <a:latin typeface="Agency FB" pitchFamily="34" charset="0"/>
            </a:endParaRPr>
          </a:p>
        </p:txBody>
      </p:sp>
      <p:sp>
        <p:nvSpPr>
          <p:cNvPr id="3" name="2 Marcador de contenido"/>
          <p:cNvSpPr>
            <a:spLocks noGrp="1"/>
          </p:cNvSpPr>
          <p:nvPr>
            <p:ph idx="1"/>
          </p:nvPr>
        </p:nvSpPr>
        <p:spPr>
          <a:xfrm>
            <a:off x="457200" y="2122048"/>
            <a:ext cx="5915000" cy="4525963"/>
          </a:xfrm>
          <a:blipFill>
            <a:blip r:embed="rId2"/>
            <a:tile tx="0" ty="0" sx="100000" sy="100000" flip="none" algn="tl"/>
          </a:blipFill>
        </p:spPr>
        <p:txBody>
          <a:bodyPr>
            <a:noAutofit/>
          </a:bodyPr>
          <a:lstStyle/>
          <a:p>
            <a:pPr marL="0" indent="0" algn="ctr">
              <a:buNone/>
            </a:pPr>
            <a:r>
              <a:rPr lang="es-CO" b="1" i="1" u="sng" dirty="0" smtClean="0">
                <a:solidFill>
                  <a:srgbClr val="FF0000"/>
                </a:solidFill>
              </a:rPr>
              <a:t>Primero Repasemos el Verso.17</a:t>
            </a:r>
            <a:r>
              <a:rPr lang="es-CO" b="1" i="1" dirty="0" smtClean="0"/>
              <a:t>. «Esto</a:t>
            </a:r>
            <a:r>
              <a:rPr lang="es-CO" b="1" i="1" dirty="0"/>
              <a:t>, pues, digo</a:t>
            </a:r>
            <a:r>
              <a:rPr lang="es-CO" dirty="0"/>
              <a:t>(</a:t>
            </a:r>
            <a:r>
              <a:rPr lang="es-CO" i="1" u="sng" dirty="0"/>
              <a:t>mando</a:t>
            </a:r>
            <a:r>
              <a:rPr lang="es-CO" dirty="0"/>
              <a:t>) </a:t>
            </a:r>
            <a:r>
              <a:rPr lang="es-CO" b="1" i="1" dirty="0"/>
              <a:t>y requiero</a:t>
            </a:r>
            <a:r>
              <a:rPr lang="es-CO" dirty="0"/>
              <a:t>(protesto, solicito, pedir) </a:t>
            </a:r>
            <a:r>
              <a:rPr lang="es-CO" b="1" i="1" u="sng" dirty="0" smtClean="0"/>
              <a:t>EN EL SEÑOR</a:t>
            </a:r>
            <a:r>
              <a:rPr lang="es-CO" b="1" i="1" dirty="0" smtClean="0"/>
              <a:t>: </a:t>
            </a:r>
            <a:r>
              <a:rPr lang="es-CO" b="1" i="1" dirty="0"/>
              <a:t>que ya no andéis</a:t>
            </a:r>
            <a:r>
              <a:rPr lang="es-CO" dirty="0"/>
              <a:t>(andar, seguir encaminar, ocupar) </a:t>
            </a:r>
            <a:r>
              <a:rPr lang="es-CO" b="1" i="1" dirty="0"/>
              <a:t>como los otros </a:t>
            </a:r>
            <a:r>
              <a:rPr lang="es-CO" b="1" i="1" dirty="0" smtClean="0"/>
              <a:t>gentiles»</a:t>
            </a:r>
            <a:r>
              <a:rPr lang="es-CO" dirty="0"/>
              <a:t> (</a:t>
            </a:r>
            <a:r>
              <a:rPr lang="es-CO" dirty="0" smtClean="0"/>
              <a:t>paganos, </a:t>
            </a:r>
            <a:r>
              <a:rPr lang="es-CO" dirty="0"/>
              <a:t>no </a:t>
            </a:r>
            <a:r>
              <a:rPr lang="es-CO" dirty="0" smtClean="0"/>
              <a:t>judíos, </a:t>
            </a:r>
            <a:r>
              <a:rPr lang="es-CO" dirty="0"/>
              <a:t>seguir la </a:t>
            </a:r>
            <a:r>
              <a:rPr lang="es-CO" dirty="0" smtClean="0"/>
              <a:t>costumbre, como si no conocieran a Cristo).</a:t>
            </a:r>
            <a:endParaRPr lang="es-CO" dirty="0"/>
          </a:p>
        </p:txBody>
      </p:sp>
      <p:pic>
        <p:nvPicPr>
          <p:cNvPr id="2050" name="Picture 2" descr="http://3.bp.blogspot.com/_BMp0Do_4KN0/TJeisFMigNI/AAAAAAAAAyQ/7cbFW5EIb_o/s1600/Pablo+aposto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2132856"/>
            <a:ext cx="2589530" cy="251003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372200" y="4678796"/>
            <a:ext cx="2589530" cy="1938992"/>
          </a:xfrm>
          <a:prstGeom prst="rect">
            <a:avLst/>
          </a:prstGeom>
        </p:spPr>
        <p:txBody>
          <a:bodyPr wrap="square">
            <a:spAutoFit/>
          </a:bodyPr>
          <a:lstStyle/>
          <a:p>
            <a:pPr algn="ctr"/>
            <a:r>
              <a:rPr lang="es-CO" sz="2400" dirty="0" smtClean="0">
                <a:solidFill>
                  <a:srgbClr val="FF0000"/>
                </a:solidFill>
              </a:rPr>
              <a:t>Note </a:t>
            </a:r>
            <a:r>
              <a:rPr lang="es-CO" sz="2400" dirty="0">
                <a:solidFill>
                  <a:srgbClr val="FF0000"/>
                </a:solidFill>
              </a:rPr>
              <a:t>que Pablo está hablan en nombre </a:t>
            </a:r>
            <a:r>
              <a:rPr lang="es-CO" sz="2400" dirty="0" smtClean="0">
                <a:solidFill>
                  <a:srgbClr val="FF0000"/>
                </a:solidFill>
              </a:rPr>
              <a:t>del Señor, </a:t>
            </a:r>
            <a:r>
              <a:rPr lang="es-CO" sz="2400" dirty="0">
                <a:solidFill>
                  <a:srgbClr val="FF0000"/>
                </a:solidFill>
              </a:rPr>
              <a:t>como </a:t>
            </a:r>
            <a:r>
              <a:rPr lang="es-CO" sz="2400" dirty="0" smtClean="0">
                <a:solidFill>
                  <a:srgbClr val="FF0000"/>
                </a:solidFill>
              </a:rPr>
              <a:t>mensajero </a:t>
            </a:r>
            <a:r>
              <a:rPr lang="es-CO" sz="2400" dirty="0">
                <a:solidFill>
                  <a:srgbClr val="FF0000"/>
                </a:solidFill>
              </a:rPr>
              <a:t>de Dios.</a:t>
            </a:r>
          </a:p>
        </p:txBody>
      </p:sp>
    </p:spTree>
    <p:extLst>
      <p:ext uri="{BB962C8B-B14F-4D97-AF65-F5344CB8AC3E}">
        <p14:creationId xmlns:p14="http://schemas.microsoft.com/office/powerpoint/2010/main" val="1808787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85000" lnSpcReduction="10000"/>
          </a:bodyPr>
          <a:lstStyle/>
          <a:p>
            <a:r>
              <a:rPr lang="es-CO" sz="3800" b="1" u="sng" dirty="0"/>
              <a:t>Pablo les dice; les pido, les ruego, les mando:</a:t>
            </a:r>
          </a:p>
          <a:p>
            <a:r>
              <a:rPr lang="es-CO" dirty="0"/>
              <a:t>1). </a:t>
            </a:r>
            <a:r>
              <a:rPr lang="es-CO" b="1" dirty="0">
                <a:solidFill>
                  <a:srgbClr val="FF0000"/>
                </a:solidFill>
              </a:rPr>
              <a:t>que ya no caminen como antes,</a:t>
            </a:r>
          </a:p>
          <a:p>
            <a:r>
              <a:rPr lang="es-CO" dirty="0"/>
              <a:t>2). </a:t>
            </a:r>
            <a:r>
              <a:rPr lang="es-CO" b="1" dirty="0">
                <a:solidFill>
                  <a:srgbClr val="0070C0"/>
                </a:solidFill>
              </a:rPr>
              <a:t>que ya no actúen como cuando eran incrédulos, </a:t>
            </a:r>
          </a:p>
          <a:p>
            <a:r>
              <a:rPr lang="es-CO" dirty="0"/>
              <a:t>3).</a:t>
            </a:r>
            <a:r>
              <a:rPr lang="es-CO" b="1" dirty="0">
                <a:solidFill>
                  <a:srgbClr val="C00000"/>
                </a:solidFill>
              </a:rPr>
              <a:t> ya no continúen hablando como los ateos, </a:t>
            </a:r>
          </a:p>
          <a:p>
            <a:r>
              <a:rPr lang="es-CO" dirty="0"/>
              <a:t>4). </a:t>
            </a:r>
            <a:r>
              <a:rPr lang="es-CO" b="1" dirty="0">
                <a:solidFill>
                  <a:srgbClr val="00B050"/>
                </a:solidFill>
              </a:rPr>
              <a:t>que ya no miren lo que el mundo quiere ver, </a:t>
            </a:r>
          </a:p>
          <a:p>
            <a:r>
              <a:rPr lang="es-CO" dirty="0"/>
              <a:t>5). </a:t>
            </a:r>
            <a:r>
              <a:rPr lang="es-CO" b="1" dirty="0">
                <a:solidFill>
                  <a:srgbClr val="7030A0"/>
                </a:solidFill>
              </a:rPr>
              <a:t>que ya no cuenten los chistes del mundo, </a:t>
            </a:r>
          </a:p>
          <a:p>
            <a:r>
              <a:rPr lang="es-CO" dirty="0"/>
              <a:t>6). </a:t>
            </a:r>
            <a:r>
              <a:rPr lang="es-CO" b="1" dirty="0">
                <a:solidFill>
                  <a:srgbClr val="002060"/>
                </a:solidFill>
              </a:rPr>
              <a:t>que no se vistan como se viste el mundo,</a:t>
            </a:r>
          </a:p>
          <a:p>
            <a:r>
              <a:rPr lang="es-CO" dirty="0"/>
              <a:t> 7). </a:t>
            </a:r>
            <a:r>
              <a:rPr lang="es-CO" b="1" dirty="0">
                <a:solidFill>
                  <a:srgbClr val="FFC000"/>
                </a:solidFill>
              </a:rPr>
              <a:t>que ya no forniquen como lo hace el mundo, </a:t>
            </a:r>
          </a:p>
          <a:p>
            <a:r>
              <a:rPr lang="es-CO" dirty="0"/>
              <a:t>8). </a:t>
            </a:r>
            <a:r>
              <a:rPr lang="es-CO" b="1" dirty="0">
                <a:solidFill>
                  <a:schemeClr val="accent6">
                    <a:lumMod val="75000"/>
                  </a:schemeClr>
                </a:solidFill>
              </a:rPr>
              <a:t>que ya no se masturben como lo hace el mundo, </a:t>
            </a:r>
          </a:p>
          <a:p>
            <a:r>
              <a:rPr lang="es-CO" dirty="0"/>
              <a:t>9). </a:t>
            </a:r>
            <a:r>
              <a:rPr lang="es-CO" b="1" dirty="0">
                <a:solidFill>
                  <a:schemeClr val="tx1">
                    <a:lumMod val="50000"/>
                    <a:lumOff val="50000"/>
                  </a:schemeClr>
                </a:solidFill>
              </a:rPr>
              <a:t>que ya no irrespeten a sus padres como lo hacen los que no creen en Dios.</a:t>
            </a:r>
            <a:r>
              <a:rPr lang="es-CO" dirty="0"/>
              <a:t> </a:t>
            </a:r>
          </a:p>
          <a:p>
            <a:r>
              <a:rPr lang="es-CO" dirty="0"/>
              <a:t>10). </a:t>
            </a:r>
            <a:r>
              <a:rPr lang="es-CO" b="1" dirty="0">
                <a:solidFill>
                  <a:schemeClr val="accent6">
                    <a:lumMod val="50000"/>
                  </a:schemeClr>
                </a:solidFill>
              </a:rPr>
              <a:t>Ya no vayas con la corriente de este mundo, </a:t>
            </a:r>
          </a:p>
          <a:p>
            <a:r>
              <a:rPr lang="es-CO" dirty="0"/>
              <a:t>11).</a:t>
            </a:r>
            <a:r>
              <a:rPr lang="es-CO" b="1" dirty="0">
                <a:solidFill>
                  <a:schemeClr val="accent3">
                    <a:lumMod val="75000"/>
                  </a:schemeClr>
                </a:solidFill>
              </a:rPr>
              <a:t> ya no te dejes llevar así como lo hacen </a:t>
            </a:r>
            <a:r>
              <a:rPr lang="es-CO" b="1" dirty="0" smtClean="0">
                <a:solidFill>
                  <a:schemeClr val="accent3">
                    <a:lumMod val="75000"/>
                  </a:schemeClr>
                </a:solidFill>
              </a:rPr>
              <a:t>ellos</a:t>
            </a:r>
            <a:r>
              <a:rPr lang="es-CO" b="1" dirty="0">
                <a:solidFill>
                  <a:schemeClr val="accent3">
                    <a:lumMod val="75000"/>
                  </a:schemeClr>
                </a:solidFill>
              </a:rPr>
              <a:t/>
            </a:r>
            <a:br>
              <a:rPr lang="es-CO" b="1" dirty="0">
                <a:solidFill>
                  <a:schemeClr val="accent3">
                    <a:lumMod val="75000"/>
                  </a:schemeClr>
                </a:solidFill>
              </a:rPr>
            </a:br>
            <a:endParaRPr lang="es-CO" b="1" dirty="0">
              <a:solidFill>
                <a:schemeClr val="accent3">
                  <a:lumMod val="75000"/>
                </a:schemeClr>
              </a:solidFill>
            </a:endParaRPr>
          </a:p>
        </p:txBody>
      </p:sp>
    </p:spTree>
    <p:extLst>
      <p:ext uri="{BB962C8B-B14F-4D97-AF65-F5344CB8AC3E}">
        <p14:creationId xmlns:p14="http://schemas.microsoft.com/office/powerpoint/2010/main" val="449523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6" end="6"/>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7" end="7"/>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8" end="8"/>
                                            </p:txEl>
                                          </p:spTgt>
                                        </p:tgtEl>
                                      </p:cBhvr>
                                    </p:animEffect>
                                  </p:childTnLst>
                                </p:cTn>
                              </p:par>
                              <p:par>
                                <p:cTn id="59" presetID="31" presetClass="entr" presetSubtype="0" fill="hold" nodeType="with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p:cTn id="61"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62"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63"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64" dur="1000"/>
                                        <p:tgtEl>
                                          <p:spTgt spid="3">
                                            <p:txEl>
                                              <p:pRg st="9" end="9"/>
                                            </p:txEl>
                                          </p:spTgt>
                                        </p:tgtEl>
                                      </p:cBhvr>
                                    </p:animEffect>
                                  </p:childTnLst>
                                </p:cTn>
                              </p:par>
                              <p:par>
                                <p:cTn id="65" presetID="31" presetClass="entr" presetSubtype="0" fill="hold" nodeType="with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p:cTn id="67"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8"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69"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70" dur="1000"/>
                                        <p:tgtEl>
                                          <p:spTgt spid="3">
                                            <p:txEl>
                                              <p:pRg st="10" end="10"/>
                                            </p:txEl>
                                          </p:spTgt>
                                        </p:tgtEl>
                                      </p:cBhvr>
                                    </p:animEffect>
                                  </p:childTnLst>
                                </p:cTn>
                              </p:par>
                              <p:par>
                                <p:cTn id="71" presetID="31" presetClass="entr" presetSubtype="0" fill="hold" nodeType="withEffect">
                                  <p:stCondLst>
                                    <p:cond delay="0"/>
                                  </p:stCondLst>
                                  <p:childTnLst>
                                    <p:set>
                                      <p:cBhvr>
                                        <p:cTn id="72" dur="1" fill="hold">
                                          <p:stCondLst>
                                            <p:cond delay="0"/>
                                          </p:stCondLst>
                                        </p:cTn>
                                        <p:tgtEl>
                                          <p:spTgt spid="3">
                                            <p:txEl>
                                              <p:pRg st="11" end="11"/>
                                            </p:txEl>
                                          </p:spTgt>
                                        </p:tgtEl>
                                        <p:attrNameLst>
                                          <p:attrName>style.visibility</p:attrName>
                                        </p:attrNameLst>
                                      </p:cBhvr>
                                      <p:to>
                                        <p:strVal val="visible"/>
                                      </p:to>
                                    </p:set>
                                    <p:anim calcmode="lin" valueType="num">
                                      <p:cBhvr>
                                        <p:cTn id="73"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74"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75"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76" dur="1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4618856" cy="6264696"/>
          </a:xfrm>
        </p:spPr>
        <p:txBody>
          <a:bodyPr>
            <a:normAutofit lnSpcReduction="10000"/>
          </a:bodyPr>
          <a:lstStyle/>
          <a:p>
            <a:pPr marL="0" indent="0" algn="ctr">
              <a:buNone/>
            </a:pPr>
            <a:r>
              <a:rPr lang="es-CO" sz="4000" dirty="0"/>
              <a:t>Muchos dentro de las iglesias de hoy </a:t>
            </a:r>
            <a:r>
              <a:rPr lang="es-CO" sz="4000" dirty="0" smtClean="0"/>
              <a:t>día </a:t>
            </a:r>
            <a:r>
              <a:rPr lang="es-CO" sz="4000" dirty="0"/>
              <a:t>viven como antes, usando a Cristo como una máscara pero en realidad por dentro siguen siendo los mismos, pensando en las cosas de este mundo y amándolas.</a:t>
            </a:r>
          </a:p>
          <a:p>
            <a:endParaRPr lang="es-CO" dirty="0"/>
          </a:p>
          <a:p>
            <a:endParaRPr lang="es-CO" dirty="0"/>
          </a:p>
        </p:txBody>
      </p:sp>
      <p:pic>
        <p:nvPicPr>
          <p:cNvPr id="3074" name="Picture 2" descr="http://t3.gstatic.com/images?q=tbn:ANd9GcSTn6xeu7og98YcS1u79hdgBSGIYuOPvA2a0c-hFHQ0kA7Jl5_7j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76672"/>
            <a:ext cx="3456384" cy="362138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364087" y="4221088"/>
            <a:ext cx="3481029" cy="1938992"/>
          </a:xfrm>
          <a:prstGeom prst="rect">
            <a:avLst/>
          </a:prstGeom>
        </p:spPr>
        <p:txBody>
          <a:bodyPr wrap="square">
            <a:spAutoFit/>
          </a:bodyPr>
          <a:lstStyle/>
          <a:p>
            <a:pPr algn="ctr"/>
            <a:r>
              <a:rPr lang="es-CO" sz="2400" i="1" dirty="0">
                <a:solidFill>
                  <a:srgbClr val="FF0000"/>
                </a:solidFill>
              </a:rPr>
              <a:t>Por favor hermanos: </a:t>
            </a:r>
            <a:r>
              <a:rPr lang="es-CO" sz="2400" i="1" dirty="0" smtClean="0">
                <a:solidFill>
                  <a:srgbClr val="FF0000"/>
                </a:solidFill>
              </a:rPr>
              <a:t>recodemos </a:t>
            </a:r>
            <a:r>
              <a:rPr lang="es-CO" sz="2400" i="1" dirty="0">
                <a:solidFill>
                  <a:srgbClr val="FF0000"/>
                </a:solidFill>
              </a:rPr>
              <a:t>la elección de David como </a:t>
            </a:r>
            <a:r>
              <a:rPr lang="es-CO" sz="2400" i="1" dirty="0" smtClean="0">
                <a:solidFill>
                  <a:srgbClr val="FF0000"/>
                </a:solidFill>
              </a:rPr>
              <a:t>rey de Israel. </a:t>
            </a:r>
            <a:r>
              <a:rPr lang="es-CO" sz="2400" i="1" dirty="0"/>
              <a:t>Lea 1Sam.16:6,7</a:t>
            </a:r>
            <a:r>
              <a:rPr lang="es-CO" sz="2400" i="1" dirty="0" smtClean="0"/>
              <a:t>. Además lea Mat.15:8. </a:t>
            </a:r>
            <a:endParaRPr lang="es-CO" sz="2400" dirty="0"/>
          </a:p>
        </p:txBody>
      </p:sp>
    </p:spTree>
    <p:extLst>
      <p:ext uri="{BB962C8B-B14F-4D97-AF65-F5344CB8AC3E}">
        <p14:creationId xmlns:p14="http://schemas.microsoft.com/office/powerpoint/2010/main" val="5796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20680"/>
          </a:xfrm>
          <a:gradFill>
            <a:gsLst>
              <a:gs pos="0">
                <a:srgbClr val="FFEFD1"/>
              </a:gs>
              <a:gs pos="64999">
                <a:srgbClr val="F0EBD5"/>
              </a:gs>
              <a:gs pos="100000">
                <a:srgbClr val="D1C39F"/>
              </a:gs>
            </a:gsLst>
            <a:lin ang="5400000" scaled="0"/>
          </a:gradFill>
        </p:spPr>
        <p:txBody>
          <a:bodyPr>
            <a:normAutofit lnSpcReduction="10000"/>
          </a:bodyPr>
          <a:lstStyle/>
          <a:p>
            <a:pPr marL="0" indent="0" algn="ctr">
              <a:buNone/>
            </a:pPr>
            <a:r>
              <a:rPr lang="es-CO" i="1" dirty="0"/>
              <a:t>“Porque los que son de la carne piensan en las cosas de la carne; pero los que son del Espíritu, en las cosas del Espíritu. Porque el ocuparse de la carne es muerte, pero el ocuparse del Espíritu es vida y paz. Por cuanto los designios de la carne son enemistad contra Dios; porque no se sujetan a la ley de Dios, ni tampoco pueden; y los que viven según la carne no pueden agradar a Dios</a:t>
            </a:r>
            <a:r>
              <a:rPr lang="es-CO" i="1" dirty="0" smtClean="0"/>
              <a:t>”. </a:t>
            </a:r>
            <a:r>
              <a:rPr lang="es-CO" b="1" i="1" dirty="0" smtClean="0">
                <a:solidFill>
                  <a:srgbClr val="FF0000"/>
                </a:solidFill>
              </a:rPr>
              <a:t>Romanos 8:5-8</a:t>
            </a:r>
            <a:r>
              <a:rPr lang="es-CO" b="1" i="1" dirty="0" smtClean="0"/>
              <a:t>.</a:t>
            </a:r>
            <a:endParaRPr lang="es-CO" dirty="0"/>
          </a:p>
          <a:p>
            <a:pPr algn="ctr"/>
            <a:r>
              <a:rPr lang="es-CO" i="1" dirty="0" smtClean="0"/>
              <a:t>“¡Adúlteros! </a:t>
            </a:r>
            <a:r>
              <a:rPr lang="es-CO" i="1" dirty="0"/>
              <a:t>¿No sabéis que la amistad del mundo es enemistad contra Dios? Cualquiera, pues, que quiera ser amigo del mundo, se constituye enemigo de Dios</a:t>
            </a:r>
            <a:r>
              <a:rPr lang="es-CO" i="1" dirty="0" smtClean="0"/>
              <a:t>.” </a:t>
            </a:r>
            <a:r>
              <a:rPr lang="es-CO" b="1" i="1" dirty="0" smtClean="0">
                <a:solidFill>
                  <a:srgbClr val="FF0000"/>
                </a:solidFill>
              </a:rPr>
              <a:t>Santiago. 4:4</a:t>
            </a:r>
            <a:endParaRPr lang="es-CO" dirty="0">
              <a:solidFill>
                <a:srgbClr val="FF0000"/>
              </a:solidFill>
            </a:endParaRPr>
          </a:p>
        </p:txBody>
      </p:sp>
    </p:spTree>
    <p:extLst>
      <p:ext uri="{BB962C8B-B14F-4D97-AF65-F5344CB8AC3E}">
        <p14:creationId xmlns:p14="http://schemas.microsoft.com/office/powerpoint/2010/main" val="1362971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520280"/>
          </a:xfrm>
        </p:spPr>
        <p:txBody>
          <a:bodyPr>
            <a:normAutofit lnSpcReduction="10000"/>
          </a:bodyPr>
          <a:lstStyle/>
          <a:p>
            <a:pPr algn="ctr"/>
            <a:r>
              <a:rPr lang="es-CO" b="1" i="1" dirty="0" smtClean="0"/>
              <a:t>«Los que andan», Quiere decir:  </a:t>
            </a:r>
            <a:r>
              <a:rPr lang="es-CO" dirty="0" smtClean="0"/>
              <a:t>(</a:t>
            </a:r>
            <a:r>
              <a:rPr lang="es-CO" dirty="0"/>
              <a:t>viven, caminan, siguen) </a:t>
            </a:r>
            <a:r>
              <a:rPr lang="es-CO" b="1" i="1" dirty="0"/>
              <a:t>en la vanidad</a:t>
            </a:r>
            <a:r>
              <a:rPr lang="es-CO" dirty="0"/>
              <a:t> (vacío, inútil, hueco, vano, depravación, corta duración) </a:t>
            </a:r>
            <a:r>
              <a:rPr lang="es-CO" b="1" i="1" dirty="0"/>
              <a:t>de su mente</a:t>
            </a:r>
            <a:r>
              <a:rPr lang="es-CO" dirty="0"/>
              <a:t> (sentimiento, pensamiento, voluntad, intelecto</a:t>
            </a:r>
            <a:r>
              <a:rPr lang="es-CO" dirty="0" smtClean="0"/>
              <a:t>).</a:t>
            </a:r>
            <a:endParaRPr lang="es-CO" dirty="0"/>
          </a:p>
        </p:txBody>
      </p:sp>
      <p:sp>
        <p:nvSpPr>
          <p:cNvPr id="4" name="3 Rectángulo"/>
          <p:cNvSpPr/>
          <p:nvPr/>
        </p:nvSpPr>
        <p:spPr>
          <a:xfrm>
            <a:off x="251520" y="2913906"/>
            <a:ext cx="4680520" cy="3539430"/>
          </a:xfrm>
          <a:prstGeom prst="rect">
            <a:avLst/>
          </a:prstGeom>
        </p:spPr>
        <p:txBody>
          <a:bodyPr wrap="square">
            <a:spAutoFit/>
          </a:bodyPr>
          <a:lstStyle/>
          <a:p>
            <a:pPr algn="ctr"/>
            <a:r>
              <a:rPr lang="es-CO" sz="3200" dirty="0"/>
              <a:t>Los incrédulos andan, viven y caminan pensando cosas inútiles, vacías, vanas, huecas, depravadas, actuando como se les viene en gana</a:t>
            </a:r>
            <a:r>
              <a:rPr lang="es-CO" sz="3200" dirty="0" smtClean="0"/>
              <a:t>. </a:t>
            </a:r>
          </a:p>
          <a:p>
            <a:pPr algn="ctr"/>
            <a:r>
              <a:rPr lang="es-CO" sz="3200" dirty="0" smtClean="0">
                <a:solidFill>
                  <a:srgbClr val="FF0000"/>
                </a:solidFill>
              </a:rPr>
              <a:t>Por favor lea Luc.12:16-21.</a:t>
            </a:r>
            <a:endParaRPr lang="es-CO" sz="3200" dirty="0">
              <a:solidFill>
                <a:srgbClr val="FF0000"/>
              </a:solidFill>
            </a:endParaRPr>
          </a:p>
        </p:txBody>
      </p:sp>
      <p:pic>
        <p:nvPicPr>
          <p:cNvPr id="5" name="Picture 2" descr="http://t0.gstatic.com/images?q=tbn:ANd9GcTXCGpLBjMrsI9EXV33notDBEfsW4IBEbG1mFBXpowwudozPf9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2913906"/>
            <a:ext cx="3888432" cy="3539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6854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wipe(down)">
                                      <p:cBhvr>
                                        <p:cTn id="22" dur="580">
                                          <p:stCondLst>
                                            <p:cond delay="0"/>
                                          </p:stCondLst>
                                        </p:cTn>
                                        <p:tgtEl>
                                          <p:spTgt spid="4">
                                            <p:txEl>
                                              <p:pRg st="1" end="1"/>
                                            </p:txEl>
                                          </p:spTgt>
                                        </p:tgtEl>
                                      </p:cBhvr>
                                    </p:animEffect>
                                    <p:anim calcmode="lin" valueType="num">
                                      <p:cBhvr>
                                        <p:cTn id="23"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28" dur="26">
                                          <p:stCondLst>
                                            <p:cond delay="650"/>
                                          </p:stCondLst>
                                        </p:cTn>
                                        <p:tgtEl>
                                          <p:spTgt spid="4">
                                            <p:txEl>
                                              <p:pRg st="1" end="1"/>
                                            </p:txEl>
                                          </p:spTgt>
                                        </p:tgtEl>
                                      </p:cBhvr>
                                      <p:to x="100000" y="60000"/>
                                    </p:animScale>
                                    <p:animScale>
                                      <p:cBhvr>
                                        <p:cTn id="29" dur="166" decel="50000">
                                          <p:stCondLst>
                                            <p:cond delay="676"/>
                                          </p:stCondLst>
                                        </p:cTn>
                                        <p:tgtEl>
                                          <p:spTgt spid="4">
                                            <p:txEl>
                                              <p:pRg st="1" end="1"/>
                                            </p:txEl>
                                          </p:spTgt>
                                        </p:tgtEl>
                                      </p:cBhvr>
                                      <p:to x="100000" y="100000"/>
                                    </p:animScale>
                                    <p:animScale>
                                      <p:cBhvr>
                                        <p:cTn id="30" dur="26">
                                          <p:stCondLst>
                                            <p:cond delay="1312"/>
                                          </p:stCondLst>
                                        </p:cTn>
                                        <p:tgtEl>
                                          <p:spTgt spid="4">
                                            <p:txEl>
                                              <p:pRg st="1" end="1"/>
                                            </p:txEl>
                                          </p:spTgt>
                                        </p:tgtEl>
                                      </p:cBhvr>
                                      <p:to x="100000" y="80000"/>
                                    </p:animScale>
                                    <p:animScale>
                                      <p:cBhvr>
                                        <p:cTn id="31" dur="166" decel="50000">
                                          <p:stCondLst>
                                            <p:cond delay="1338"/>
                                          </p:stCondLst>
                                        </p:cTn>
                                        <p:tgtEl>
                                          <p:spTgt spid="4">
                                            <p:txEl>
                                              <p:pRg st="1" end="1"/>
                                            </p:txEl>
                                          </p:spTgt>
                                        </p:tgtEl>
                                      </p:cBhvr>
                                      <p:to x="100000" y="100000"/>
                                    </p:animScale>
                                    <p:animScale>
                                      <p:cBhvr>
                                        <p:cTn id="32" dur="26">
                                          <p:stCondLst>
                                            <p:cond delay="1642"/>
                                          </p:stCondLst>
                                        </p:cTn>
                                        <p:tgtEl>
                                          <p:spTgt spid="4">
                                            <p:txEl>
                                              <p:pRg st="1" end="1"/>
                                            </p:txEl>
                                          </p:spTgt>
                                        </p:tgtEl>
                                      </p:cBhvr>
                                      <p:to x="100000" y="90000"/>
                                    </p:animScale>
                                    <p:animScale>
                                      <p:cBhvr>
                                        <p:cTn id="33" dur="166" decel="50000">
                                          <p:stCondLst>
                                            <p:cond delay="1668"/>
                                          </p:stCondLst>
                                        </p:cTn>
                                        <p:tgtEl>
                                          <p:spTgt spid="4">
                                            <p:txEl>
                                              <p:pRg st="1" end="1"/>
                                            </p:txEl>
                                          </p:spTgt>
                                        </p:tgtEl>
                                      </p:cBhvr>
                                      <p:to x="100000" y="100000"/>
                                    </p:animScale>
                                    <p:animScale>
                                      <p:cBhvr>
                                        <p:cTn id="34" dur="26">
                                          <p:stCondLst>
                                            <p:cond delay="1808"/>
                                          </p:stCondLst>
                                        </p:cTn>
                                        <p:tgtEl>
                                          <p:spTgt spid="4">
                                            <p:txEl>
                                              <p:pRg st="1" end="1"/>
                                            </p:txEl>
                                          </p:spTgt>
                                        </p:tgtEl>
                                      </p:cBhvr>
                                      <p:to x="100000" y="95000"/>
                                    </p:animScale>
                                    <p:animScale>
                                      <p:cBhvr>
                                        <p:cTn id="35"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5544616" cy="6597351"/>
          </a:xfrm>
        </p:spPr>
        <p:txBody>
          <a:bodyPr>
            <a:noAutofit/>
          </a:bodyPr>
          <a:lstStyle/>
          <a:p>
            <a:pPr marL="0" indent="0" algn="ctr">
              <a:buNone/>
            </a:pPr>
            <a:r>
              <a:rPr lang="es-CO" sz="3600" dirty="0"/>
              <a:t>El impío vive pensando en una carrera, pensando en el dinero, en el sexo, en el baile, negocios fáciles, pensando en solo las cosas de este mundo, pensando solo en lo pasajero, en la moda, en la belleza, en la vanidad, en </a:t>
            </a:r>
            <a:r>
              <a:rPr lang="es-CO" sz="3600" dirty="0" smtClean="0"/>
              <a:t>BlackBerry, </a:t>
            </a:r>
            <a:r>
              <a:rPr lang="es-CO" sz="3600" dirty="0"/>
              <a:t>en laptops, en celulares, en televisores, en vestidos, joyas</a:t>
            </a:r>
            <a:r>
              <a:rPr lang="es-CO" sz="3600" dirty="0" smtClean="0"/>
              <a:t>.</a:t>
            </a:r>
            <a:endParaRPr lang="es-CO" sz="3600" dirty="0"/>
          </a:p>
        </p:txBody>
      </p:sp>
      <p:pic>
        <p:nvPicPr>
          <p:cNvPr id="4" name="Picture 2" descr="http://yohombre.com/wp-content/uploads/2011/01/joyas-Hombr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620688"/>
            <a:ext cx="3096344" cy="3528392"/>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868144" y="4365104"/>
            <a:ext cx="3096344" cy="2308324"/>
          </a:xfrm>
          <a:prstGeom prst="rect">
            <a:avLst/>
          </a:prstGeom>
        </p:spPr>
        <p:txBody>
          <a:bodyPr wrap="square">
            <a:spAutoFit/>
          </a:bodyPr>
          <a:lstStyle/>
          <a:p>
            <a:pPr algn="ctr"/>
            <a:r>
              <a:rPr lang="es-CO" sz="2400" b="1" dirty="0" smtClean="0">
                <a:solidFill>
                  <a:srgbClr val="FF0000"/>
                </a:solidFill>
              </a:rPr>
              <a:t>En Marcos 8:36. Dijo el Señor: </a:t>
            </a:r>
            <a:r>
              <a:rPr lang="es-CO" sz="2400" b="1" dirty="0" smtClean="0"/>
              <a:t>«Pues</a:t>
            </a:r>
            <a:r>
              <a:rPr lang="es-CO" sz="2400" b="1" dirty="0"/>
              <a:t>, ¿de qué le sirve a un hombre ganar el </a:t>
            </a:r>
            <a:r>
              <a:rPr lang="es-CO" sz="2400" b="1" dirty="0" smtClean="0"/>
              <a:t>mundo</a:t>
            </a:r>
            <a:r>
              <a:rPr lang="es-CO" sz="2400" b="1" dirty="0"/>
              <a:t> </a:t>
            </a:r>
            <a:r>
              <a:rPr lang="es-CO" sz="2400" b="1" dirty="0" smtClean="0"/>
              <a:t>entero </a:t>
            </a:r>
            <a:r>
              <a:rPr lang="es-CO" sz="2400" b="1" dirty="0"/>
              <a:t>y perder su alma?</a:t>
            </a:r>
          </a:p>
        </p:txBody>
      </p:sp>
    </p:spTree>
    <p:extLst>
      <p:ext uri="{BB962C8B-B14F-4D97-AF65-F5344CB8AC3E}">
        <p14:creationId xmlns:p14="http://schemas.microsoft.com/office/powerpoint/2010/main" val="3193270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440160"/>
          </a:xfrm>
        </p:spPr>
        <p:txBody>
          <a:bodyPr>
            <a:normAutofit lnSpcReduction="10000"/>
          </a:bodyPr>
          <a:lstStyle/>
          <a:p>
            <a:r>
              <a:rPr lang="es-CO" dirty="0"/>
              <a:t>Pura vanidad, vanagloria de la vida, la fama, el respeto, la popularidad, una vida imitando a Hollywood</a:t>
            </a:r>
            <a:r>
              <a:rPr lang="es-CO" dirty="0" smtClean="0"/>
              <a:t>.</a:t>
            </a:r>
            <a:endParaRPr lang="es-CO" dirty="0"/>
          </a:p>
        </p:txBody>
      </p:sp>
      <p:sp>
        <p:nvSpPr>
          <p:cNvPr id="4" name="3 Rectángulo"/>
          <p:cNvSpPr/>
          <p:nvPr/>
        </p:nvSpPr>
        <p:spPr>
          <a:xfrm>
            <a:off x="155575" y="2274838"/>
            <a:ext cx="5352529" cy="3970318"/>
          </a:xfrm>
          <a:prstGeom prst="rect">
            <a:avLst/>
          </a:prstGeom>
        </p:spPr>
        <p:txBody>
          <a:bodyPr wrap="square">
            <a:spAutoFit/>
          </a:bodyPr>
          <a:lstStyle/>
          <a:p>
            <a:pPr algn="ctr"/>
            <a:r>
              <a:rPr lang="es-CO" sz="2800" i="1" dirty="0"/>
              <a:t>“y diré a mi alma: Alma, muchos bienes tienes guardados para muchos años; repósate, come, bebe, regocíjate. Pero Dios le dijo: Necio, esta noche vienen a pedirte tu alma; y lo que has provisto, ¿de quién será? Así es el que hace para si tesoro, y no es rico para con Dios.” </a:t>
            </a:r>
            <a:r>
              <a:rPr lang="es-CO" sz="2800" b="1" i="1" dirty="0">
                <a:solidFill>
                  <a:srgbClr val="FF0000"/>
                </a:solidFill>
              </a:rPr>
              <a:t>Lucas </a:t>
            </a:r>
            <a:r>
              <a:rPr lang="es-CO" sz="2800" b="1" i="1" dirty="0" smtClean="0">
                <a:solidFill>
                  <a:srgbClr val="FF0000"/>
                </a:solidFill>
              </a:rPr>
              <a:t>12:19-21</a:t>
            </a:r>
            <a:endParaRPr lang="es-CO" sz="2800" dirty="0">
              <a:solidFill>
                <a:srgbClr val="FF0000"/>
              </a:solidFill>
            </a:endParaRPr>
          </a:p>
        </p:txBody>
      </p:sp>
      <p:sp>
        <p:nvSpPr>
          <p:cNvPr id="5" name="AutoShape 2" descr="data:image/jpeg;base64,/9j/4AAQSkZJRgABAQAAAQABAAD/2wCEAAkGBhQSERUUExQWFRUWGBgaGBcYGBwaGBgYHRcYGBgaGBoXHCgfFx0kGhscIC8gJCgpLCwsGSAxNTAqNSYrLCkBCQoKDgwOFw8PFCkcHBwsKSksKSkpKSkpKSkpKSwpKSkpKSwpKSkpKSkpKSkpKSwpKSkpKSkpKSwpLCwpKSwpKf/AABEIANUA7AMBIgACEQEDEQH/xAAcAAABBQEBAQAAAAAAAAAAAAADAgQFBgcAAQj/xABHEAABAgMFBAcFBAcHBAMAAAABAhEAAyEEEjFBUQVhcfAGEyKBkaGxBzLB0fEjJELhFENSYnOysxUlMzRjcoJTg5PDFpKi/8QAGAEBAQEBAQAAAAAAAAAAAAAAAQACAwT/xAAfEQEBAAMBAQEAAwEAAAAAAAAAAQIRMSFBEgNRYTL/2gAMAwEAAhEDEQA/AHHtyVWycZ//AKoyrdm2/vwjVPbgplWQZvaD5yoyoEx5cOOl6GVsrHOkLM4kE1OPl8oSpW6vPzj2WoMY2yNJVqzx7NBoGwfDuHhWEp5bOEmaaHeoY8NYCcJID880gsoVevHn1hKVBSQT3QWUqnLQI46mmp54R5Kd4SqZUV+bjCCy5uZ5q0BLmWghBOgf5RGnbqgcPN492nbgzDc+jRFzBWphkCSRttRUA2JFfh8In5SipgeaxUrIglj+8APERarMmmL7ueaQZKH97JnbXM+v1jioHD05580ypzkGmAw3DkQSWqpLesZJK+ePyhaE1B3VzG/OkdMWw3cfjHssOMPjxPCIuJd9Y6QnQvHTUinc+/uhzIZnLtjhu+bRIibKY/OHspFDhn8jnEFN2+gLKQ5CaFhpnv7ol7NawpIIcguX1f0iR0mzknTkeMKSa8jOPJM13x+UHTKeorzz4QElTPQgY80r9Yb84fOHrNju+GkNDaACz04fGJFKs9M6tz5xUdsS2mKB8fCLgqcG/N4qm11XppPOkUFRqQNMsPBq8I1H2cqV+hC7hfXpq+cZgkUxjVPZofuCaA/aTP5yIaogfbkr7SxgaWkt/wApMZW7fD1jVPbd/j2QfuWj+eUxjL7UADuMbw5Gb0FCnhSlZUPnA1ij5YP+UeFWkbAy14F4KJQKQTvygeQD55ZcYH+LhnAjqUrFsBmz1h1KUCA/jAJBYEGCpHg+vnASypi8FDU9N8AKd/nHrticICi7avtqpT6Q3CmNOQ8OJynKlbzXygAD6YmpLUbnxjpGT+yT3CQcbw4trSLFJmmmGA58RFVsSO0MMiwiySQQ2Pp6xjKGJFK6cacWMFXM/OGiJuWnzj0rp+f5RjRO5dUnuhaUkBsjk3GA2deHdnlC5qqwJ0xNRCbfa+rkrUMQDy0ciZXLx7oi+kds+zCNSXG56/CsMSvBak/8nL6gl28Yd2Ta65VD1ncpmxOCkt5x2wtnupSiM6bzrXdHbZSpcwkS1BgBgS90BOO9jHTyhK2Tpcb1V/8A2S3iUGJ6ydK0kB8s0m8G4hiMsRGfJkn8SCNxFPOFIlEZGmHIjNxi21JG1ULqC/70JmocvT5sPGM4kbSmSy/vcaHxHxiybI6QpV2TjkD401PCu6M3HR2sSzR3O6KttBXaJ5wMWFNpvChcH1GDxXNoKN9Q0+UENAUoYvy4jV/ZgfuCWp9pNx/3mMlv1r9OWjVfZdL+4Bg462dnpMUMocuCID22F7RZRpLn+a5fyjMbQjD07/KNO9s3+Zs+6XM85gB+EZpaQ7Q4civTO+aV1oISVh6jnughlmkciSXqI6svZaq9/wBIMoUqIG2gpBUowwwgRaFGvPOEOUJo+6AAaQSWzGtGMZLy0TGL+f1hpaLWVBvE6wi0Wgq/2jzhdhsz1L7hDoPLNs4qAckJ4VPhElK2Ug+8BTWlKaQeUnd3c80g13SkFpeSJKENdAHANT6QWbNz3U55xgF3DnnCA26d2FatT0+MCNLZtQqJSks2Knq+7hzhDG0BYUxKnzqXffCJRundDm1TQsg5t56+kb4A0WmYguFHDOsT2y9s9Z2VMkjz4RXVmmP1jyTOuqSdDBZtLoF5gZb/AIRVdrTr8wscDdA729YnbdbGlHFyGFc/hFf2RJBW5/DXvy44wY/2asdhs/Vy0gYjdrEomqQGLtEd1gIBaJOzsQDuoefGMUnEiRufjXn6wOZsJC6lIBOYDHyAiRkparxxngYHDkwFWtodDlhzLUFjQlleLMfCK5abCuWpikpOhx+R7o0b9I48+kDmykLBC0hQzcPX4VhmVGlNsG31SyEzXI/axUK0vN7w8xvwh5aheWSMCxB1BFCDnjjBtsdEWBVJdYFbp94cD+IbjXjELYbX1fYWexl+4c23E4jvxd9eXiSKZILc5GNL9mSgmwsRXrZ3nMJ+MZ0kBx58+cXnoAPumH62br+0dIxaYi/bIv71J/hr/qK58IzpZ5zjQfbOPvMv+Gf6q4zxIP5xrDkF6SDBSgYQC/XI49/jC3b1jYKUpjzpHqORCFJq7ivjzSFCYC0CLvM5hpMnua0HOMOVl25+sDFmvFkgk6DH6QxAKTTCnOkSNmmJyPn86Qn+zEpT9rMCQMhjwAap7oApUu6bt/ibvDIRdSYQA2Pge/WDompbLkRWkKfBz8o5UxSSx8vRxB+VtN2m2pDVGGv5w0n2oFBriG8wfh6RGiexPZBcYGtYEVONAOaCH8rZylaSWV3NrApqk0Z+THqC5pQio0fB48mo1beAc9RCA1hnwP0+ULQXbAHM7t+ndHi9S1PTn1hRkEAJIIKjRA97BwVfshi+tcIUPbto32SPdSXwqTUYZwOXa1pSQOyDiTSrUcmPZUsYFSEnRLkgccY8WhLHsOwclsBqSSWimk6TtKanFzxGOlU4xO7I6QqvJlrS7lgU1I4iK0JbB63TVr3NYm+iNpAnkKusoMCr3n0ScPpBlIouyJ3HOE+J5zyg8xKXcQFSjkO/mkcW3J8ed0OpS3x8a046V9YYCdWv5Q4kTWatfrAj+XMYszYZRT+k9hvTVKQA5AcZGgrTOLQZjFzSvpEHtWaAtVMh6AwxVC7Itjm4r3k4O7kAlwd6cQNH0jT/AGd/5On/AFZuH8Q/WMxtFlIWFy/eSQQfnrmI1D2cEGwggU6ydv8A1qvpDksUB7ZED9Kl/wANX9Vbxmy57BucY0j21k/pUn+GrzmKz5wjL5qe0XLUjWHGa5RIOHOeELTM1hKVcDBJkliMKh86bqgRsCU8XhaBiBCZZcCDHAce+MkMyyee/njDxdqEmzpKQOsXgcaPU45BhueG8xWDvHm05d5aEj3US0PTXtE8d8SPNl9D7RallmZJAXMWWQk0JSD+JQBwFN8WmR7L0CXeWpSiBUKWJQFPwpAK91SMNIleilvTJkXbzdSjtkhgFKTfmLfIX1BLnC6zViMPS+UqcEXZ7lTJUUhIU5uhQJN8Vpg/pGblfh1FI2zsvqlEF2yJLsdxzHGsBs02rFj2XB1D1fLFxEz0l2uJ01QCAOrUQVEOVEFhQBhgQXxMQcmWBc3FYZ8iXyjc56C1SEnc8NlyLpbvh/1frDa0pq+TN66xSg3CK7jp30hSyBm/c4hCVjh8/hHrjDnPnujSKQTRTYHsg6gODvAp5RdOiPQMTEonWlShLmFwhNZi0mrq0Bqcy2MUtE0Ai890EXsHuuLwD7vOL7t3a1pdMuzylSZaigpmFP2lxSUiWg9aAiSHxObiuN7OW+GLftqzWJEgSJUlA/ECgJct+ILAdVcX74zu17BCpBmJaTcF1YvEJmEOHBNFEs90n4Qqy2u1Tp6piUzbiSEKU3ZSTkHJDHGm7CggPSa1LQkS1glKrxS/u/slTP2mYtk43RiS7NV42cpkkkCqgxaoxqDpRtKY0jzZ04306gg+ceWqeSEovApSDdxGKiohsy5fvhMmcJbHsrIqMwDv14bo6/GWlgE4nEDN/M/lBuqpSnO6M+/+Uzz+MnuD/KHti6WrB7ZF3h5RyuFa2tRHlBULwAPh9IaWK1pmpCk4effSHlkkEqamMYIwS6mL87oiekSft1ggAOBw7I8ItaLMEgsA+/X1iq9JVfepmDPh3DXuiiqJSogmmPOcaH7N6WBP8Sfr/wBZcZwZiXxr5xpXs9mfcksGHWTaHH/FU/m8avFEJ7bEvaJOvVqb/wAp574yucDeLc8vGp+2xP3mSf8ASP8AUPyjMJiu0eMbw4zSLpGQ+bt8oIk0zffUwm/V6wQYjl41QJKpkcIeIHZ7xpw0hkleJH0cs0PSezr9YzS5afHwgFsmKASQSHBQd4qRlgxPhDgTKctDa2pLHu53d2sUS29FbOq1EyCoS1EDtAXmKVE3sWJfRqijYxPjotKsswTZswEJQJSaveWWTfN4/ZjNsBjQCKR0UtE0quy2UScB/iOkEquHhWnnFgO0lBl3gpaC8sKUR2ifeFDUDKnk0Ys1TDDpouWm1pmoVKV1iQJqEqqFpLFSwC6SoXTXQ6xVLSoXpimCbqksAGFST8ItvS2zlaUz1lJmfiWVi+ogD3ZaR7oYDtPhjUxU5yb17FroL4Pdz8HjWIoX6evQNCf0hSqFOPLw72TYRMJDKUUh2b13c8SWpCkESgA5AL8QD4B2jXgR2ArXuy74GtueMSFt2YpF2rqOCRVvlDGYNaHCucMQc0dk5lo1tHSDrps1EuVNmpmpQozJiAhAQEOm4VVvBQ7IIDhzo+W2WylawgAOotj3xd5dglSZYVN61K7wuzUTakkUAQOyTdGGQ4xnLRh/aum0pEvqZcspx6zEFSxQOTX6RUduzzMudbeMy6GQ4uiWQbtRUKq+D6wjbVrWuaylBTYLBYlIf3mGO/1hrOmCWFFTucsx2QQabiYJCj02W+Q5bUn8olU7LRKrN7TglCBirIXtBufPwnZnR9djs9mmzEAdYpRXeqbxDoQdeyF+BOcSdistgC/0lV5TAnqyARQUCQAwZiWfAw3IaUi02QgAdSRQMwU5NBVw++Gk2yFGIbccRxGUWzbPSEqnLmokhGATdJZOrMaOK09A0Qlmkzp4LJxNVGpNctIZUH0f2sZamNUlvqBhnGgWCfgociM+m7MUg6cMYmNl7fMtkTfdwCtM2V84zlN+wxfJNqcgZRSem05p5A/GsA8AkEePwibk7XQC/WIy/ENYrfSi2y5i11dwliCHdqM2bxnGemme1rDKSlKpKu1R8mOkan7Npj2BL/tzP5ydIyBdj92+SUEVOV4/hx84172eh7GM/tJn80OXBEX7bB94kv8A9It/5IyyZjhnz8Y1P22r+8yR/on+pGVrXU86RrDgpcsVOBpn5wtSAMSSd2rZ98CTXUdz78oOCxBd+75xoESK0385w+ROBBGdPWnjDCWvPy9ILIXXPP4aQUnwbQwi0O3OWPO+CypKlqAGJIHOkH6S2XqlIS/6sE73V8wIwTbY5WJiFS1XVBZUkvmhJUxYuxwORi1f2rItSFTG6iefeQn3T2A6wCGHadwGIxiD6OWK9OdIvXZC5hGiibgauR9fGxbN6GSly0kmrIJVeZyoscKNURZVRWds2SWgP1wmkNdQkJNQEqKpxDdguQEhyWxg9m2cJtmnE++mXfRS6GSlwlIZglgpIf8AaEWzanR+y2ezLVLKBMugJUSFqCiwJAJqav4w36uzy5JQFGYq5dSrcEBLACgbHvEH6OlFsFrVJtBuqZwlBJwe4H//AE8FscwdcVByHateNfSIlaaYsSEmurYuMIPY5gS5f3QT4c4x0sZSqdrPMJAF5ajpRCXAGrYmEbTkXku1Whrs6TdHWqofwjXfu/KHU+ebpvYRnlSHlzLi3DOH8wU0PD1iUs+3HBCqv+FTkO4LjWuWcQ0wAKJFPhBJKXLPQkVPOsbsgHtFuMwkkgPiWYChIDCmlOEcJyQpKxeUUh2VdHaqARiwFDV4ltoWBUuSxNxAFHAvTFvwqAzvvMQMtTsL2DnD3Q/yHwiiaBsi2idZAbdPXaQCVhJNULAYEHEslxuv7o92tsnrLOZqUy7OHpLaqxeYLAy+LRB2Ca01rpTJlolKNHwq+8qK8fVokdrWwzwLVO/wwm7cBIreIdI/5Bt4jnetIxVkStcqWhJTeSlSkkhVcHChkWaLjYbHLlpCAkFWg5rFO6OTeqQJigL66J03ngMYn9ibTVeUygD+2Q6v+D0HGDJRMr6IOm/MWlCdIq20tnSHuiYni8E6XzpaVyiJwUsFpiFTnNcOwxbI6btAWu2SRKmJWErUoMhCQCQXootRIGLlu/CKQqnbbEEGjEc5wKzTzg+uUPetQpICxdIpoCe7CGEyQUHHgdY6xhLz1qNlmOSXVLbAmihpGm+y8PYdftZnrGVqV9gt8HRm7VMap7K/8iafrV+iT8YxeGI/21j73J/g/wDsMZ1cD5c8+UaJ7aQ9sl7pPrNXFBu6k88IpxApTrhCrscwcc4CClLvCgQMo9RU748Sxz8ueRClxJNdH5DlSxUoq2uvlAOmEwLXKUGIKD/MX9YP0ftHVoWsu14DyhntJQUpOaXJS+V5ryXGhjP0pLoXMSlFpJJBVIZOYotd4HczciIuVJJSVC/derF2D4+7g+/KJSx2IyAtZLJVKUkAKBUSSlRApgBrrnEJZbUEiZKdw7pUU40IDgGh8WhR4uyJuFV83g2Jc5Cjby1cPSxWZKZckSphvHsrWwe4l3BLZGrmK/O2m9nCVYBzdZ60FHwYvQOcCIt0va0uzBNlUkqVKSglIa/OnrQFPMILXEpIo7VqzRmpmNuAC1NvzxYkDyhKiUy2OJLDuq1d8XLb+w5c15qFAEqIUUjsJmZpSWAUOGm6GuzJEhMvq1KBmqKQXBBS9WF4XVXiGcGhKcHpuZbGkIi0hgPdYAOcQNEgeuPCFmSClwcq4xZ+kWxrHMlXrO6ZgSb6mLJuliFAPWruHpUHAxSUSlBykuRUMMWzGD4YRT1cDnJ4D14xLWOzCVZk2g1WualMtOQT9o5O8qlkPkBvMRy3Kbx4PBlTiOqlqCk3B2g1Sb82YhnwN2bjvjfYEjtvapmghQe6AQHYu2AHnER+jKdDBr+JJp2S5G5PaB3v3Q5t1qJQykMKkGrnTtZ/WE7FQDMSF3lDAAYh8SNX5wgnkSVl2lcwIs8sld9TKJoKKKU8BV++Pdv2OZJuylrdRoUfs/iBFM9c2x0PaEqs61GUOrHuFZZwClIKd9HBEMUWszbRKSpV64SQo1JvXVFz3esYhD2jaBeEoAm6kJYZqLdmlakjwEJE2dIStSVCjBS04IWcUAkkKWBddsK6PApNoPXKmBip1EPg9Q6mySmvFoZrnKWBLBJQkkpGDFRdSiBmdcmpG5Af7KAXLUC5KTerjU1fX84sOz7KhQCgACceOsVXY8y7Nuu4UCn5cfziZsdpIVGMoYLtbZ4IJADxWFBj3xbbZaQpJcV4/GKxa5accnhxVKXP+xVoVpodAFxrPsspY1O3+MpuF1G6MgKnQ2Pa78DGy+yofcTR/tZnw0iy4oifbN/nkj/QH9VcUSRZ3OJH+1JUW1ZOA4xffa5OSLeL2H6OQFM91RmTAFNmxPxyiqSpkwpHV9UlSaAy0pS4p7zpdR3qNCTrGZfC8TsI9UJoSsSyQBMWUoQVEsBS8tyWHuw36hJcXFpIze8PQRMWmcGQn9HQhrxK5swKUVHEi77vcC944NDG27SJS3WBTXhdRLYMasFLOAJJwOJalItpDzJYYKC3GdGNaChJzpuhMiXeUAM86t4QNUxISwweoxJI/aOfCgh3YkEBwCTlgOa+kaCZRaESkhDBScxg/DSIe3JSp7ijjgcu/ODDZUxagLxJOCUj8wOTFmsnszISJk4qSxBIvIF4ZubwuHd2g3hGfIVdkWsJQKX1fvVABBFBwMRVvSQtwXdqjwi37d6NS5Ug2iRMCurWesAWFFLqYJZOhPvHStMKbaJ71GZf54wwUtE9QDpJBrUAuHBSa5ODj5xZrfs/rFzJqj21KJITkybrOXOAFfnFalqQyCtBIcpWUqZRzeoKXYnL8OOlgte15Sirq5hCVEslctSTU1Kii8HNTk1BlFVEPLtM5cxMtAWv8CEuwcOyQ9AMdIDb1qvELSUrSSCDiDv768GMSnRqcZNrlzFpBF1Sw5BBSQpLgjWqWxrDXpBb02i0LJJAoUkglg1EkAOak9qpZsmh+pFyLUpKmvODiK1ejeBjxT3rwYFOWkDmhjiC2YfHHvgzuComp1z1rz5xsD2OWqetEpCQTMmJ7JLA/tBzgGJ7o92la1zJs0zXvFZ3EEFglhoOy24YsI92JaJaTMvJddx09ogM5vOcndJBY4ENWGy7ZenBZyahJVhhWmQiRxaDMuiWstRwO4sCRhQ+kebItplEqSO3gk/sliHGnwjp1pvA3hoRWuBq/wAIDs+YkMSMC71yU/p5wfEd7UmqJYqKhicgAReJ868IBsxLTEq3iHNu2wSDQ1euNcKcMIaWQkNXU+VYPiH2bYzNlruljfJmEsyJSE3ia6qUkcUjJ4azSlLhIYdzkb46xqSwZzNL5UQkHssMHzvGgpnWGq/eN0gscRV+BNY2nklbEFqgvxaJedP7TjA18Yh0rPOUOJSiUDc45eDKKJmbag3PjERaU3s+/ugq5tOeefEBWznhGZEQtJwxD4xtPsnlEbPw/XTf5mjEes51jc/ZMX2cP4s3+cw5cUVr2zl7elLfqU/1Zh+AxilyLEqt14ufteA/tIj/AEJf9SbEBYJzUyjnL5Gkda7AtIS5dRw3NDOdZyak95+HhFptloFDu+FfhFctiwqoY8nwhlAFksyllnAGZUWA+L7osFhsYQyFzKlyAEKJIx7PhjlHtnsQmoQZEyUyUJSoKUEqCgoqNJgABc7xxhxMRMExMycJZmihX14AAyuBA4mjcYrdlNWLaslCSEdVe/eStD95Cqvq9DFVt1vm2i1HrxVL9k9pAAF5sQGKgKviRpCNo2+rO6XcJdJAJ/eAvH84i1WtQUVMTeBGmaTgcqN3wSLa6Wzocq0o64GR1ppdACCRdGJQyXd8sC1WeIW09CLUhBUqWFBI7VxQJAxJYs8AsO2lakRYx04uSilfbC0FJDsUulr2HfT6W7F4o8kpuFzQ+6A1S6fgW/5R6tRxAYEeW+JW2bHQyOrUpainBCLyVOwKh2uyqjlDGtRTBO1tkTLMEBaktMQmYm6oHsqD1GKfDVnaN7ANkCAmQV1BlTCN56+aA/rDHaEy/MJxGSdA2HOsSU6SkyrKL1Uhd4thfmKWBvIHrEXaUB3Beve2sX1GoYh2w+X0h7KkLUkXQ5F4nDspSxKlEsAkPiW9Iboluq6lLku3cCTUlgGDudIuey0TrNJKZE4pvpvLWiUlMy9dDIKpqjflILkXQHd4bRDLZOzp86zq6iYUolk3pUtQQVFnK5iwQZhrgxDBqNFYtki4prxUWF4kMyquK+9kb3726LN0f2DPnomqTIXMe8xukgksfePvBw5FHupqKwxndCbaHJsqwGdnQ7Bw7Xnx5MEv+nSLUglP7oYAamsObB1SEArF9ZcgZAt2fnDKZNrXJw2DZN3R0qZVuHlwh0D/AGjbesTgAwAG8fSGFnqUghShoDVse7jC59nN+6UlFCoXgQSmpDAhzStIPaFypQT1a1qUUglRF0VqyR+yd9eBEM4gLftG8m4lAlS8biavvWpXaWe9qUAhnKPl6fKCzlku5JOpJJ86x6UhR7FDoT6E46s7+EIeTZQIvpYAuLruxGNdCGPfC7ObzhtIB1uLd3GCWQkvwiqHBygCy4fN4ImWST5x4ZfZprpATW8Y3T2UWd9nhx+tm4/7zrGF4GN89kSP7up/1p388H8nFFY9rav7yUaf5eT3/azvD8orNmmgJSbrkviaY0wNKesWb2thP9pdr3TIl+U2aa6B898U+bNCVEJDA1A0VgfTyjnORpK2ZaTNSQGYEkEunBhFq2euTNIvhL1owfjUGKVZFXGLuTjn3RJSysqQEF1KISnR1EAPuc174zUmp+xpS1KYhJWSlACeyhKSAVEJPbJxc5qSBRCnYbW6DTAha0TZawlJUzBBLYguqlM/KCf23ISsgKJSh0pI/EyiVKrqoqPAiHW19vSJ0lElAP2kxKZuplh1FOtWAO54fSou0JMpJaUVLYAFamAUr8VxDXgneSSdBCk2U9WkrF1K6oJoVDC8kH3k78IlptlTMuGX1QmKUQEXQyQ+JBwVQVYYBw8MlWKdNmIQtQSkDq0LIPVBKXLIVQKwJbGuUa2EKBo6jX5PSPZSFzCAlKlq0Du3d8YvvRTZ5lLXLllC5kxJ+1R2ggDIs7l6gOH0YEwC0dGf0eYJdmnTJkwp7YCO0MMWdy+5/GL9LSjJsxc4hjvBCh5ggjuh3Z7KVKqm9eUAVKBONKqNfpFol7HliUtS5hE0KYIKCVE5lROGeOm+JC2TEr6rqpUuWEh1KCe0VMAxP4hic6tUxXJaQu09jy0yFKMxPWOFCV1SwVG8wuKDgsCaU8ogTZAQ931jQ+t6qUq8EF0sVrSDdFXu5A1zfARn+1ts3qSqJDC8cVD4QY7qpz0dkSV2xAWkqReFRgFn3LxP4SoNxaLJbp1oNjt3WOiYJpaXgOqlqCbznS6aUdnbCKDItBSRcJBLBwWzBxyqxfJni+L6NWm1ovzFhClJS4oUrV+G+oi9dVQ3Bi7hKnKo1YIiNgbTkplm9abbLvZIuhBOiSUnwxaJGX0kVLKSiYpYuXb68aEmpLv3aw0tUzqbhUJtmuqJSqSkKs6yk3JkxEtYeSSXFOyQS2JiAtO07xcqUtiakAOOD0O6Kza2nrbPRMlz5wSgThLcLYOHUAohwxoSNa0zipm1MhAT2bpemL0qS9cPOJPZltv9dKNOslKAO8Mo47gT3RCkF6gjX6xvGfBTm12ozjeUsqVgQRkKAhjy0NlAYZPCQni8KWGpi3x4RrQLCaULjMHv8I8UCzkJbh844KpR9/whfVuIEEEvkBDiyKZVA3wr4QK60LkGo74qXEmtYUVdho8Wl346Ujy+WMCNnDsRxj6A9jgfZo/jTv54wDEjw0y8o+gvY2f7t/707+eDPiiq+2KlrD5yWwrSauM960lnYFLjV9KAZD0i/wDtpP3uX/BX5ThurGfU0DNkN0Yx4b09RaAFJTVRUWf3Qk4VcQ4se1jdcXysvcohIKmLEEJB+kRSlVwrwhV+rthnn44iHScJywkB3ILMQCAAB3u/pEhsK2rl2iVMdKbpJf8ACOwpnfJyAe+I0GpNK4786wczSk8cKc5RJL2JUvrHnykgC8B1PZNahBuKYgCgOgbKOs9iqAm8R+ILSkpTXspSFDED8WuERqLVUUBIz55pDhO2ZmR8A8F2Vm2YFSkqTLWpN4MbpxYnz3jB6Q52dMmyVqMuYoKUGJJvEimJU9YqJ25NAxHhCR0km6jLLnxjP5q2uk6wlRJWpyVFRJapJck98OlT5MiWqZMIShOmZySnUmKVL6STiQDdrqnwiO25tNa5pC1PcLADAOA7DB98UxO3vSfpGu1KwuSweygGmdValj3RBpVgH51h5IkBd7tBJDUILl/2QB2juifsXR1CigiUQQEg31Xgo5kDAPQEVAag167kY6jLBsxAldbODpVRCBitRZqCpJwEXQqtMkqmzlGaqyy0FCFlgBNUJZDgUVcKqsVMzu4icsHQhAUib2r4q5YsXcUIIDZPgYH0o2QBKEhKu1OmidOVipSU0SCd6gD/AMGjn+ttaVqdOXNtahMCQBZkoRJSSUiSpKZiSh6qUFgBQZziHZoq+0rRKe6gBYuglaWovO6W7QIZxhg1QXue0NlCdblh7vVSpYSsFrpQmhfvfuirW1SDNmkXSlVSQGTfAAWpH7pN473cUaGUWIWRYlTFpQgEqWoBI3u/c2fCJvamxpNmIlqWubPABWBSWhxg+LtlXEQ12BtSXJtcpT9kKZ9HBT8cYLbJwROmlfbX1i1MTRQUp0qBYhf+3fujdtBj+gghylgag4g+deEDMtIooHeQWLuSCMu70h3a9ojqSgJCXWCkNkGrxa8+VYas77xi8XqCXJUgbjux4wJKzXEVp8t0Pv0u/KSFZUGtMPlDKYkvDKibj7oVZxWE9Y3CFXgcKD8oUUoP5874CuYGgiiz1FfrAFCKBxWOG/6R9CexSX/dv/fnfzCPnlKaiPoj2Jp/u0nWfO9RGc54YqHtmH3yV/Bm/wBZ+e6M/u153RoHtkb9Mlfwpvj10Ua5R9B8YxjyNfTaYgwkprBm8NITcevOvhCA1K5+cLvlq1yGu7uo3hHs2SO6EpSIU5Kj+Ue4DnfBn1hATepuqYEEJhZo9CDDkJSKDHUwuzyyxO74/ExJySCtA0Ir9Ij9ppeasg4mH1kS6xx+Ahrb5Jvk41MU6jroxZwZhmKNENTeTi+TAecaP0WWhRdTJCSanDd4cYzHZ1puEkuxoQMxj4gwdVoVNUEIUbubkhLaq1x9IzlN0xre2vaJZJKaKKyKMiv0igWzp/MmLWsS1FSlBgEnsoHupDeJOrx2zuj9nlh5pvq0DEHTs5d9YPa9qJSlpaEgbqekZ8KK2nb7XaQQoIkoUBf/AAqW1GWcVBvw4RETdmgCsx9ch6w62lbVEVLaaxGTKjF46RmlKs6QKMYaTCRRy2mnyEKWa0hb3hXGN8BFns6piglNSxPFocoBeHvRiW09SjgmWsny+ECtRqpnYg114tBb6jCSpwwy/OFJF4Vx5EDs1DTnkwYS2VDUAs/n+UKlSnfGHC5V4Gnh5GPJaKt3RbRne155+EIZ/J4OuXXhvjggtpmPnxxh2AMC58vg8fRvsQSP7LFP107+ePnlKMzlzzwj6J9iaP7qT/Fnf1DGc+GKd7Y0ffJP8KZ4dZhFAWGVTOOjo548apsvE85PHpHr8o6OjQLCd+AhaJYpvjo6AvSivOv5x7al3RdAbe9Txjo6JAgOQIJOnEMMo9joQLs8OoeENtsC6vxjo6CdJpKm9k0zPziQsguimdT5COjoaIkiWw3GGVqU3n5x0dGYTG01Sx4/CGaC7b46OjcZDCq885QOcq65jo6NwJ7ZK2kWheJuoR3LVXyhqrA8I9jox9KMmdmucKTPJIw8N0ex0dAcyVccIcLEdHRyrQE5DnjAZeLPrHR0agJUGI3l/OPor2MIbZaR/rT/AOqqOjoz/J/yo//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6148" name="Picture 4" descr="http://pastorjesusfigueroa.files.wordpress.com/2012/12/rich-foolb.jpg?w=47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274838"/>
            <a:ext cx="3381375" cy="305752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292080" y="5589240"/>
            <a:ext cx="3597399" cy="954107"/>
          </a:xfrm>
          <a:prstGeom prst="rect">
            <a:avLst/>
          </a:prstGeom>
        </p:spPr>
        <p:txBody>
          <a:bodyPr wrap="square">
            <a:spAutoFit/>
          </a:bodyPr>
          <a:lstStyle/>
          <a:p>
            <a:pPr algn="ctr"/>
            <a:r>
              <a:rPr lang="es-CO" sz="2800" i="1" dirty="0" smtClean="0">
                <a:solidFill>
                  <a:srgbClr val="FF0000"/>
                </a:solidFill>
              </a:rPr>
              <a:t>Es importante que lea </a:t>
            </a:r>
            <a:r>
              <a:rPr lang="es-CO" sz="2800" b="1" i="1" dirty="0" smtClean="0">
                <a:solidFill>
                  <a:srgbClr val="FF0000"/>
                </a:solidFill>
              </a:rPr>
              <a:t>Eclesiastés </a:t>
            </a:r>
            <a:r>
              <a:rPr lang="es-CO" sz="2800" b="1" i="1" dirty="0">
                <a:solidFill>
                  <a:srgbClr val="FF0000"/>
                </a:solidFill>
              </a:rPr>
              <a:t>2:3-11.</a:t>
            </a:r>
            <a:endParaRPr lang="es-CO" sz="2800" dirty="0">
              <a:solidFill>
                <a:srgbClr val="FF0000"/>
              </a:solidFill>
            </a:endParaRPr>
          </a:p>
        </p:txBody>
      </p:sp>
    </p:spTree>
    <p:extLst>
      <p:ext uri="{BB962C8B-B14F-4D97-AF65-F5344CB8AC3E}">
        <p14:creationId xmlns:p14="http://schemas.microsoft.com/office/powerpoint/2010/main" val="189731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6148"/>
                                        </p:tgtEl>
                                        <p:attrNameLst>
                                          <p:attrName>style.visibility</p:attrName>
                                        </p:attrNameLst>
                                      </p:cBhvr>
                                      <p:to>
                                        <p:strVal val="visible"/>
                                      </p:to>
                                    </p:set>
                                    <p:animEffect transition="in" filter="wipe(down)">
                                      <p:cBhvr>
                                        <p:cTn id="14" dur="580">
                                          <p:stCondLst>
                                            <p:cond delay="0"/>
                                          </p:stCondLst>
                                        </p:cTn>
                                        <p:tgtEl>
                                          <p:spTgt spid="6148"/>
                                        </p:tgtEl>
                                      </p:cBhvr>
                                    </p:animEffect>
                                    <p:anim calcmode="lin" valueType="num">
                                      <p:cBhvr>
                                        <p:cTn id="15" dur="1822" tmFilter="0,0; 0.14,0.36; 0.43,0.73; 0.71,0.91; 1.0,1.0">
                                          <p:stCondLst>
                                            <p:cond delay="0"/>
                                          </p:stCondLst>
                                        </p:cTn>
                                        <p:tgtEl>
                                          <p:spTgt spid="6148"/>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6148"/>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6148"/>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6148"/>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6148"/>
                                        </p:tgtEl>
                                        <p:attrNameLst>
                                          <p:attrName>ppt_y</p:attrName>
                                        </p:attrNameLst>
                                      </p:cBhvr>
                                      <p:tavLst>
                                        <p:tav tm="0" fmla="#ppt_y-sin(pi*$)/81">
                                          <p:val>
                                            <p:fltVal val="0"/>
                                          </p:val>
                                        </p:tav>
                                        <p:tav tm="100000">
                                          <p:val>
                                            <p:fltVal val="1"/>
                                          </p:val>
                                        </p:tav>
                                      </p:tavLst>
                                    </p:anim>
                                    <p:animScale>
                                      <p:cBhvr>
                                        <p:cTn id="20" dur="26">
                                          <p:stCondLst>
                                            <p:cond delay="650"/>
                                          </p:stCondLst>
                                        </p:cTn>
                                        <p:tgtEl>
                                          <p:spTgt spid="6148"/>
                                        </p:tgtEl>
                                      </p:cBhvr>
                                      <p:to x="100000" y="60000"/>
                                    </p:animScale>
                                    <p:animScale>
                                      <p:cBhvr>
                                        <p:cTn id="21" dur="166" decel="50000">
                                          <p:stCondLst>
                                            <p:cond delay="676"/>
                                          </p:stCondLst>
                                        </p:cTn>
                                        <p:tgtEl>
                                          <p:spTgt spid="6148"/>
                                        </p:tgtEl>
                                      </p:cBhvr>
                                      <p:to x="100000" y="100000"/>
                                    </p:animScale>
                                    <p:animScale>
                                      <p:cBhvr>
                                        <p:cTn id="22" dur="26">
                                          <p:stCondLst>
                                            <p:cond delay="1312"/>
                                          </p:stCondLst>
                                        </p:cTn>
                                        <p:tgtEl>
                                          <p:spTgt spid="6148"/>
                                        </p:tgtEl>
                                      </p:cBhvr>
                                      <p:to x="100000" y="80000"/>
                                    </p:animScale>
                                    <p:animScale>
                                      <p:cBhvr>
                                        <p:cTn id="23" dur="166" decel="50000">
                                          <p:stCondLst>
                                            <p:cond delay="1338"/>
                                          </p:stCondLst>
                                        </p:cTn>
                                        <p:tgtEl>
                                          <p:spTgt spid="6148"/>
                                        </p:tgtEl>
                                      </p:cBhvr>
                                      <p:to x="100000" y="100000"/>
                                    </p:animScale>
                                    <p:animScale>
                                      <p:cBhvr>
                                        <p:cTn id="24" dur="26">
                                          <p:stCondLst>
                                            <p:cond delay="1642"/>
                                          </p:stCondLst>
                                        </p:cTn>
                                        <p:tgtEl>
                                          <p:spTgt spid="6148"/>
                                        </p:tgtEl>
                                      </p:cBhvr>
                                      <p:to x="100000" y="90000"/>
                                    </p:animScale>
                                    <p:animScale>
                                      <p:cBhvr>
                                        <p:cTn id="25" dur="166" decel="50000">
                                          <p:stCondLst>
                                            <p:cond delay="1668"/>
                                          </p:stCondLst>
                                        </p:cTn>
                                        <p:tgtEl>
                                          <p:spTgt spid="6148"/>
                                        </p:tgtEl>
                                      </p:cBhvr>
                                      <p:to x="100000" y="100000"/>
                                    </p:animScale>
                                    <p:animScale>
                                      <p:cBhvr>
                                        <p:cTn id="26" dur="26">
                                          <p:stCondLst>
                                            <p:cond delay="1808"/>
                                          </p:stCondLst>
                                        </p:cTn>
                                        <p:tgtEl>
                                          <p:spTgt spid="6148"/>
                                        </p:tgtEl>
                                      </p:cBhvr>
                                      <p:to x="100000" y="95000"/>
                                    </p:animScale>
                                    <p:animScale>
                                      <p:cBhvr>
                                        <p:cTn id="27" dur="166" decel="50000">
                                          <p:stCondLst>
                                            <p:cond delay="1834"/>
                                          </p:stCondLst>
                                        </p:cTn>
                                        <p:tgtEl>
                                          <p:spTgt spid="6148"/>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heel(1)">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302216"/>
            <a:ext cx="5220072" cy="5439152"/>
          </a:xfrm>
          <a:blipFill>
            <a:blip r:embed="rId2"/>
            <a:tile tx="0" ty="0" sx="100000" sy="100000" flip="none" algn="tl"/>
          </a:blipFill>
        </p:spPr>
        <p:txBody>
          <a:bodyPr>
            <a:noAutofit/>
          </a:bodyPr>
          <a:lstStyle/>
          <a:p>
            <a:pPr marL="0" indent="0" algn="ctr">
              <a:buNone/>
            </a:pPr>
            <a:r>
              <a:rPr lang="es-CO" b="1" i="1" dirty="0" smtClean="0"/>
              <a:t>«Teniendo </a:t>
            </a:r>
            <a:r>
              <a:rPr lang="es-CO" b="1" i="1" dirty="0"/>
              <a:t>el </a:t>
            </a:r>
            <a:r>
              <a:rPr lang="es-CO" b="1" i="1" dirty="0" smtClean="0"/>
              <a:t>entendimiento </a:t>
            </a:r>
            <a:r>
              <a:rPr lang="es-CO" dirty="0" smtClean="0"/>
              <a:t>(</a:t>
            </a:r>
            <a:r>
              <a:rPr lang="es-CO" dirty="0"/>
              <a:t>pensamiento, mente, profundidad mental) </a:t>
            </a:r>
            <a:r>
              <a:rPr lang="es-CO" b="1" i="1" dirty="0"/>
              <a:t>entenebrecido</a:t>
            </a:r>
            <a:r>
              <a:rPr lang="es-CO" dirty="0"/>
              <a:t>(sombra obscuridad, tinieblas), </a:t>
            </a:r>
            <a:r>
              <a:rPr lang="es-CO" b="1" i="1" dirty="0"/>
              <a:t>ajenos </a:t>
            </a:r>
            <a:r>
              <a:rPr lang="es-CO" dirty="0"/>
              <a:t>(no participar, alejarse, apartado, sin interés, hostil) </a:t>
            </a:r>
            <a:r>
              <a:rPr lang="es-CO" b="1" i="1" dirty="0"/>
              <a:t>de la vida de Dios por la ignorancia que en ellos hay, por la dureza de su </a:t>
            </a:r>
            <a:r>
              <a:rPr lang="es-CO" b="1" i="1" dirty="0" smtClean="0"/>
              <a:t>corazón»;</a:t>
            </a:r>
            <a:endParaRPr lang="es-CO" dirty="0"/>
          </a:p>
        </p:txBody>
      </p:sp>
      <p:pic>
        <p:nvPicPr>
          <p:cNvPr id="7170" name="Picture 2" descr="http://www.foundationsforfreedom.net/Topics/Language/Spanish/El_Hombre_Piadoso/_res/Incredulo_5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1268760"/>
            <a:ext cx="3923928" cy="439248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332656"/>
            <a:ext cx="8424936" cy="707886"/>
          </a:xfrm>
          <a:prstGeom prst="rect">
            <a:avLst/>
          </a:prstGeom>
        </p:spPr>
        <p:txBody>
          <a:bodyPr wrap="square">
            <a:spAutoFit/>
          </a:bodyPr>
          <a:lstStyle/>
          <a:p>
            <a:pPr algn="ctr"/>
            <a:r>
              <a:rPr lang="es-CO" sz="4000" b="1" u="sng" dirty="0">
                <a:solidFill>
                  <a:srgbClr val="FF0000"/>
                </a:solidFill>
              </a:rPr>
              <a:t>Segundo el verso.18.dice:</a:t>
            </a:r>
            <a:r>
              <a:rPr lang="es-CO" sz="4000" b="1" i="1" u="sng" dirty="0"/>
              <a:t> </a:t>
            </a:r>
            <a:endParaRPr lang="es-CO" sz="4000" dirty="0"/>
          </a:p>
        </p:txBody>
      </p:sp>
    </p:spTree>
    <p:extLst>
      <p:ext uri="{BB962C8B-B14F-4D97-AF65-F5344CB8AC3E}">
        <p14:creationId xmlns:p14="http://schemas.microsoft.com/office/powerpoint/2010/main" val="1663278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160240"/>
          </a:xfrm>
        </p:spPr>
        <p:txBody>
          <a:bodyPr>
            <a:normAutofit fontScale="92500" lnSpcReduction="10000"/>
          </a:bodyPr>
          <a:lstStyle/>
          <a:p>
            <a:pPr marL="0" indent="0">
              <a:buNone/>
            </a:pPr>
            <a:r>
              <a:rPr lang="es-CO" dirty="0"/>
              <a:t>Este tipo de personas al igual que las anteriores pretenden ser cristianas pero, no les interesan las cosas espirituales. se caracterizan por la pereza y la </a:t>
            </a:r>
            <a:r>
              <a:rPr lang="es-CO" dirty="0" smtClean="0"/>
              <a:t>holgazanería (</a:t>
            </a:r>
            <a:r>
              <a:rPr lang="es-CO" u="sng" dirty="0" smtClean="0"/>
              <a:t>aversión al trabajo</a:t>
            </a:r>
            <a:r>
              <a:rPr lang="es-CO" dirty="0" smtClean="0"/>
              <a:t>) con </a:t>
            </a:r>
            <a:r>
              <a:rPr lang="es-CO" dirty="0"/>
              <a:t>todo lo que tiene que ver con Dios. </a:t>
            </a:r>
            <a:endParaRPr lang="es-CO" dirty="0" smtClean="0"/>
          </a:p>
        </p:txBody>
      </p:sp>
      <p:pic>
        <p:nvPicPr>
          <p:cNvPr id="4" name="Picture 2" descr="http://www.lcnn1.com/sleep.girl.school.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2924944"/>
            <a:ext cx="2880320" cy="334553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2924944"/>
            <a:ext cx="6084168" cy="3785652"/>
          </a:xfrm>
          <a:prstGeom prst="rect">
            <a:avLst/>
          </a:prstGeom>
        </p:spPr>
        <p:txBody>
          <a:bodyPr wrap="square">
            <a:spAutoFit/>
          </a:bodyPr>
          <a:lstStyle/>
          <a:p>
            <a:r>
              <a:rPr lang="es-CO" sz="2400" dirty="0"/>
              <a:t>Para ellos no es de prioridad el congregarse, el orar, el compartir entre hermanos, ir a </a:t>
            </a:r>
            <a:r>
              <a:rPr lang="es-CO" sz="2400" dirty="0" smtClean="0"/>
              <a:t>grupos de consagración, </a:t>
            </a:r>
            <a:r>
              <a:rPr lang="es-CO" sz="2400" dirty="0"/>
              <a:t>ayudar al prójimo; a ellos no les importa el conocimiento de Dios, no les interesa las </a:t>
            </a:r>
            <a:r>
              <a:rPr lang="es-CO" sz="2400" dirty="0" smtClean="0"/>
              <a:t>Escrituras</a:t>
            </a:r>
            <a:r>
              <a:rPr lang="es-CO" sz="2400" dirty="0"/>
              <a:t>. Caminan en tinieblas, en obscuridad, tienen los pensamientos en tinieblas, en sombras, están ciegos; no ven ni comprenden, ni les interesa comprender las cosas espirituales. El orar les da pereza, el leer la </a:t>
            </a:r>
            <a:r>
              <a:rPr lang="es-CO" sz="2400" dirty="0" smtClean="0"/>
              <a:t>Biblia </a:t>
            </a:r>
            <a:r>
              <a:rPr lang="es-CO" sz="2400" dirty="0"/>
              <a:t>no es algo </a:t>
            </a:r>
            <a:r>
              <a:rPr lang="es-CO" sz="2400" dirty="0" smtClean="0"/>
              <a:t>prioritario.</a:t>
            </a:r>
            <a:endParaRPr lang="es-CO" sz="2400" dirty="0"/>
          </a:p>
        </p:txBody>
      </p:sp>
    </p:spTree>
    <p:extLst>
      <p:ext uri="{BB962C8B-B14F-4D97-AF65-F5344CB8AC3E}">
        <p14:creationId xmlns:p14="http://schemas.microsoft.com/office/powerpoint/2010/main" val="93296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solidFill>
        </p:spPr>
        <p:txBody>
          <a:bodyPr>
            <a:normAutofit lnSpcReduction="10000"/>
          </a:bodyPr>
          <a:lstStyle/>
          <a:p>
            <a:pPr marL="0" indent="0" algn="ctr">
              <a:buNone/>
            </a:pPr>
            <a:r>
              <a:rPr lang="es-CO" dirty="0"/>
              <a:t>Es preocupante que muchas personas dentro de la iglesia actúan de esta manera, sin temor de Dios; son personas indiferentes y tibias, miran el cristianismo como un accesorio para sus vidas, </a:t>
            </a:r>
            <a:r>
              <a:rPr lang="es-CO" dirty="0" smtClean="0"/>
              <a:t>en lugar de utilizarlo en beneficio de Dios y de su prójimo.</a:t>
            </a:r>
            <a:endParaRPr lang="es-CO" dirty="0"/>
          </a:p>
          <a:p>
            <a:pPr marL="0" indent="0" algn="ctr">
              <a:buNone/>
            </a:pPr>
            <a:r>
              <a:rPr lang="es-CO" i="1" dirty="0"/>
              <a:t>“Pero el hombre natural </a:t>
            </a:r>
            <a:r>
              <a:rPr lang="es-CO" i="1" dirty="0" smtClean="0"/>
              <a:t>(</a:t>
            </a:r>
            <a:r>
              <a:rPr lang="es-CO" i="1" u="sng" dirty="0" smtClean="0"/>
              <a:t>es decir, no convertido</a:t>
            </a:r>
            <a:r>
              <a:rPr lang="es-CO" i="1" dirty="0" smtClean="0"/>
              <a:t>) no </a:t>
            </a:r>
            <a:r>
              <a:rPr lang="es-CO" i="1" dirty="0"/>
              <a:t>percibe las cosas que son del Espíritu de Dios, porque para él son locura (</a:t>
            </a:r>
            <a:r>
              <a:rPr lang="es-CO" i="1" u="sng" dirty="0"/>
              <a:t>bobería, locura, insensatez, absurdo, bobería</a:t>
            </a:r>
            <a:r>
              <a:rPr lang="es-CO" i="1" dirty="0"/>
              <a:t>), y no las puede entender, porque se han de discernir </a:t>
            </a:r>
            <a:r>
              <a:rPr lang="es-CO" i="1" dirty="0" smtClean="0"/>
              <a:t>espiritualmente».</a:t>
            </a:r>
          </a:p>
          <a:p>
            <a:pPr marL="0" indent="0" algn="ctr">
              <a:buNone/>
            </a:pPr>
            <a:r>
              <a:rPr lang="es-CO" b="1" i="1" dirty="0" smtClean="0">
                <a:solidFill>
                  <a:srgbClr val="FF0000"/>
                </a:solidFill>
              </a:rPr>
              <a:t>1Corintios 2:14.</a:t>
            </a:r>
            <a:endParaRPr lang="es-CO" dirty="0">
              <a:solidFill>
                <a:srgbClr val="FF0000"/>
              </a:solidFill>
            </a:endParaRPr>
          </a:p>
        </p:txBody>
      </p:sp>
    </p:spTree>
    <p:extLst>
      <p:ext uri="{BB962C8B-B14F-4D97-AF65-F5344CB8AC3E}">
        <p14:creationId xmlns:p14="http://schemas.microsoft.com/office/powerpoint/2010/main" val="132393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wipe(down)">
                                      <p:cBhvr>
                                        <p:cTn id="21" dur="580">
                                          <p:stCondLst>
                                            <p:cond delay="0"/>
                                          </p:stCondLst>
                                        </p:cTn>
                                        <p:tgtEl>
                                          <p:spTgt spid="3">
                                            <p:txEl>
                                              <p:pRg st="1" end="1"/>
                                            </p:txEl>
                                          </p:spTgt>
                                        </p:tgtEl>
                                      </p:cBhvr>
                                    </p:animEffect>
                                    <p:anim calcmode="lin" valueType="num">
                                      <p:cBhvr>
                                        <p:cTn id="22"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1" end="1"/>
                                            </p:txEl>
                                          </p:spTgt>
                                        </p:tgtEl>
                                      </p:cBhvr>
                                      <p:to x="100000" y="60000"/>
                                    </p:animScale>
                                    <p:animScale>
                                      <p:cBhvr>
                                        <p:cTn id="28" dur="166" decel="50000">
                                          <p:stCondLst>
                                            <p:cond delay="676"/>
                                          </p:stCondLst>
                                        </p:cTn>
                                        <p:tgtEl>
                                          <p:spTgt spid="3">
                                            <p:txEl>
                                              <p:pRg st="1" end="1"/>
                                            </p:txEl>
                                          </p:spTgt>
                                        </p:tgtEl>
                                      </p:cBhvr>
                                      <p:to x="100000" y="100000"/>
                                    </p:animScale>
                                    <p:animScale>
                                      <p:cBhvr>
                                        <p:cTn id="29" dur="26">
                                          <p:stCondLst>
                                            <p:cond delay="1312"/>
                                          </p:stCondLst>
                                        </p:cTn>
                                        <p:tgtEl>
                                          <p:spTgt spid="3">
                                            <p:txEl>
                                              <p:pRg st="1" end="1"/>
                                            </p:txEl>
                                          </p:spTgt>
                                        </p:tgtEl>
                                      </p:cBhvr>
                                      <p:to x="100000" y="80000"/>
                                    </p:animScale>
                                    <p:animScale>
                                      <p:cBhvr>
                                        <p:cTn id="30" dur="166" decel="50000">
                                          <p:stCondLst>
                                            <p:cond delay="1338"/>
                                          </p:stCondLst>
                                        </p:cTn>
                                        <p:tgtEl>
                                          <p:spTgt spid="3">
                                            <p:txEl>
                                              <p:pRg st="1" end="1"/>
                                            </p:txEl>
                                          </p:spTgt>
                                        </p:tgtEl>
                                      </p:cBhvr>
                                      <p:to x="100000" y="100000"/>
                                    </p:animScale>
                                    <p:animScale>
                                      <p:cBhvr>
                                        <p:cTn id="31" dur="26">
                                          <p:stCondLst>
                                            <p:cond delay="1642"/>
                                          </p:stCondLst>
                                        </p:cTn>
                                        <p:tgtEl>
                                          <p:spTgt spid="3">
                                            <p:txEl>
                                              <p:pRg st="1" end="1"/>
                                            </p:txEl>
                                          </p:spTgt>
                                        </p:tgtEl>
                                      </p:cBhvr>
                                      <p:to x="100000" y="90000"/>
                                    </p:animScale>
                                    <p:animScale>
                                      <p:cBhvr>
                                        <p:cTn id="32" dur="166" decel="50000">
                                          <p:stCondLst>
                                            <p:cond delay="1668"/>
                                          </p:stCondLst>
                                        </p:cTn>
                                        <p:tgtEl>
                                          <p:spTgt spid="3">
                                            <p:txEl>
                                              <p:pRg st="1" end="1"/>
                                            </p:txEl>
                                          </p:spTgt>
                                        </p:tgtEl>
                                      </p:cBhvr>
                                      <p:to x="100000" y="100000"/>
                                    </p:animScale>
                                    <p:animScale>
                                      <p:cBhvr>
                                        <p:cTn id="33" dur="26">
                                          <p:stCondLst>
                                            <p:cond delay="1808"/>
                                          </p:stCondLst>
                                        </p:cTn>
                                        <p:tgtEl>
                                          <p:spTgt spid="3">
                                            <p:txEl>
                                              <p:pRg st="1" end="1"/>
                                            </p:txEl>
                                          </p:spTgt>
                                        </p:tgtEl>
                                      </p:cBhvr>
                                      <p:to x="100000" y="95000"/>
                                    </p:animScale>
                                    <p:animScale>
                                      <p:cBhvr>
                                        <p:cTn id="34" dur="166" decel="50000">
                                          <p:stCondLst>
                                            <p:cond delay="1834"/>
                                          </p:stCondLst>
                                        </p:cTn>
                                        <p:tgtEl>
                                          <p:spTgt spid="3">
                                            <p:txEl>
                                              <p:pRg st="1" end="1"/>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Effect transition="in" filter="wipe(down)">
                                      <p:cBhvr>
                                        <p:cTn id="37" dur="580">
                                          <p:stCondLst>
                                            <p:cond delay="0"/>
                                          </p:stCondLst>
                                        </p:cTn>
                                        <p:tgtEl>
                                          <p:spTgt spid="3">
                                            <p:txEl>
                                              <p:pRg st="2" end="2"/>
                                            </p:txEl>
                                          </p:spTgt>
                                        </p:tgtEl>
                                      </p:cBhvr>
                                    </p:animEffect>
                                    <p:anim calcmode="lin" valueType="num">
                                      <p:cBhvr>
                                        <p:cTn id="3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2" end="2"/>
                                            </p:txEl>
                                          </p:spTgt>
                                        </p:tgtEl>
                                      </p:cBhvr>
                                      <p:to x="100000" y="60000"/>
                                    </p:animScale>
                                    <p:animScale>
                                      <p:cBhvr>
                                        <p:cTn id="44" dur="166" decel="50000">
                                          <p:stCondLst>
                                            <p:cond delay="676"/>
                                          </p:stCondLst>
                                        </p:cTn>
                                        <p:tgtEl>
                                          <p:spTgt spid="3">
                                            <p:txEl>
                                              <p:pRg st="2" end="2"/>
                                            </p:txEl>
                                          </p:spTgt>
                                        </p:tgtEl>
                                      </p:cBhvr>
                                      <p:to x="100000" y="100000"/>
                                    </p:animScale>
                                    <p:animScale>
                                      <p:cBhvr>
                                        <p:cTn id="45" dur="26">
                                          <p:stCondLst>
                                            <p:cond delay="1312"/>
                                          </p:stCondLst>
                                        </p:cTn>
                                        <p:tgtEl>
                                          <p:spTgt spid="3">
                                            <p:txEl>
                                              <p:pRg st="2" end="2"/>
                                            </p:txEl>
                                          </p:spTgt>
                                        </p:tgtEl>
                                      </p:cBhvr>
                                      <p:to x="100000" y="80000"/>
                                    </p:animScale>
                                    <p:animScale>
                                      <p:cBhvr>
                                        <p:cTn id="46" dur="166" decel="50000">
                                          <p:stCondLst>
                                            <p:cond delay="1338"/>
                                          </p:stCondLst>
                                        </p:cTn>
                                        <p:tgtEl>
                                          <p:spTgt spid="3">
                                            <p:txEl>
                                              <p:pRg st="2" end="2"/>
                                            </p:txEl>
                                          </p:spTgt>
                                        </p:tgtEl>
                                      </p:cBhvr>
                                      <p:to x="100000" y="100000"/>
                                    </p:animScale>
                                    <p:animScale>
                                      <p:cBhvr>
                                        <p:cTn id="47" dur="26">
                                          <p:stCondLst>
                                            <p:cond delay="1642"/>
                                          </p:stCondLst>
                                        </p:cTn>
                                        <p:tgtEl>
                                          <p:spTgt spid="3">
                                            <p:txEl>
                                              <p:pRg st="2" end="2"/>
                                            </p:txEl>
                                          </p:spTgt>
                                        </p:tgtEl>
                                      </p:cBhvr>
                                      <p:to x="100000" y="90000"/>
                                    </p:animScale>
                                    <p:animScale>
                                      <p:cBhvr>
                                        <p:cTn id="48" dur="166" decel="50000">
                                          <p:stCondLst>
                                            <p:cond delay="1668"/>
                                          </p:stCondLst>
                                        </p:cTn>
                                        <p:tgtEl>
                                          <p:spTgt spid="3">
                                            <p:txEl>
                                              <p:pRg st="2" end="2"/>
                                            </p:txEl>
                                          </p:spTgt>
                                        </p:tgtEl>
                                      </p:cBhvr>
                                      <p:to x="100000" y="100000"/>
                                    </p:animScale>
                                    <p:animScale>
                                      <p:cBhvr>
                                        <p:cTn id="49" dur="26">
                                          <p:stCondLst>
                                            <p:cond delay="1808"/>
                                          </p:stCondLst>
                                        </p:cTn>
                                        <p:tgtEl>
                                          <p:spTgt spid="3">
                                            <p:txEl>
                                              <p:pRg st="2" end="2"/>
                                            </p:txEl>
                                          </p:spTgt>
                                        </p:tgtEl>
                                      </p:cBhvr>
                                      <p:to x="100000" y="95000"/>
                                    </p:animScale>
                                    <p:animScale>
                                      <p:cBhvr>
                                        <p:cTn id="5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88640"/>
            <a:ext cx="9144000" cy="1143000"/>
          </a:xfrm>
        </p:spPr>
        <p:txBody>
          <a:bodyPr>
            <a:noAutofit/>
          </a:bodyPr>
          <a:lstStyle/>
          <a:p>
            <a:r>
              <a:rPr lang="es-CO" sz="3600" b="1" dirty="0" smtClean="0">
                <a:solidFill>
                  <a:srgbClr val="FF0000"/>
                </a:solidFill>
                <a:latin typeface="Agency FB" pitchFamily="34" charset="0"/>
              </a:rPr>
              <a:t>Lo interesante es que existen dentro de la iglesia, denominadas: «Trigo y cizaña». Mat.13:24-30. </a:t>
            </a:r>
            <a:endParaRPr lang="es-CO" sz="3600" b="1" dirty="0">
              <a:solidFill>
                <a:srgbClr val="FF0000"/>
              </a:solidFill>
              <a:latin typeface="Agency FB" pitchFamily="34" charset="0"/>
            </a:endParaRPr>
          </a:p>
        </p:txBody>
      </p:sp>
      <p:pic>
        <p:nvPicPr>
          <p:cNvPr id="1026" name="Picture 2" descr="http://25.media.tumblr.com/tumblr_m5h7pb0LAj1ry2zkao1_50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487" y="1844824"/>
            <a:ext cx="6264696" cy="482453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761" y="1844824"/>
            <a:ext cx="2699487" cy="5324535"/>
          </a:xfrm>
          <a:prstGeom prst="rect">
            <a:avLst/>
          </a:prstGeom>
        </p:spPr>
        <p:txBody>
          <a:bodyPr wrap="square">
            <a:spAutoFit/>
          </a:bodyPr>
          <a:lstStyle/>
          <a:p>
            <a:pPr algn="ctr"/>
            <a:r>
              <a:rPr lang="es-CO" sz="2000" b="1" dirty="0" smtClean="0"/>
              <a:t>El </a:t>
            </a:r>
            <a:r>
              <a:rPr lang="es-CO" sz="2000" b="1" dirty="0"/>
              <a:t>hombre natural, </a:t>
            </a:r>
            <a:r>
              <a:rPr lang="es-CO" sz="2000" b="1" dirty="0" smtClean="0"/>
              <a:t>él es el centro de su vida. Cristo y el prójimo está </a:t>
            </a:r>
            <a:r>
              <a:rPr lang="es-CO" sz="2000" b="1" dirty="0"/>
              <a:t>fuera de su </a:t>
            </a:r>
            <a:r>
              <a:rPr lang="es-CO" sz="2000" b="1" dirty="0" smtClean="0"/>
              <a:t>circulo.</a:t>
            </a:r>
          </a:p>
          <a:p>
            <a:pPr algn="ctr"/>
            <a:endParaRPr lang="es-CO" sz="2000" b="1" dirty="0"/>
          </a:p>
          <a:p>
            <a:pPr algn="ctr"/>
            <a:r>
              <a:rPr lang="es-CO" sz="2000" b="1" dirty="0" smtClean="0"/>
              <a:t>El </a:t>
            </a:r>
            <a:r>
              <a:rPr lang="es-CO" sz="2000" b="1" dirty="0"/>
              <a:t>religioso, </a:t>
            </a:r>
            <a:r>
              <a:rPr lang="es-CO" sz="2000" b="1" dirty="0" smtClean="0"/>
              <a:t>Cristo </a:t>
            </a:r>
            <a:r>
              <a:rPr lang="es-CO" sz="2000" b="1" dirty="0"/>
              <a:t>esta dentro de su circulo, pero </a:t>
            </a:r>
            <a:r>
              <a:rPr lang="es-CO" sz="2000" b="1" dirty="0" smtClean="0"/>
              <a:t>lejitos</a:t>
            </a:r>
            <a:r>
              <a:rPr lang="es-CO" sz="2000" b="1" dirty="0"/>
              <a:t>, </a:t>
            </a:r>
            <a:r>
              <a:rPr lang="es-CO" sz="2000" b="1" dirty="0" smtClean="0"/>
              <a:t>este </a:t>
            </a:r>
            <a:r>
              <a:rPr lang="es-CO" sz="2000" b="1" dirty="0"/>
              <a:t>no </a:t>
            </a:r>
            <a:r>
              <a:rPr lang="es-CO" sz="2000" b="1" dirty="0" smtClean="0"/>
              <a:t> participa </a:t>
            </a:r>
            <a:r>
              <a:rPr lang="es-CO" sz="2000" b="1" dirty="0"/>
              <a:t>tanto en la </a:t>
            </a:r>
            <a:r>
              <a:rPr lang="es-CO" sz="2000" b="1" dirty="0" smtClean="0"/>
              <a:t>religión. </a:t>
            </a:r>
          </a:p>
          <a:p>
            <a:pPr algn="ctr"/>
            <a:r>
              <a:rPr lang="es-CO" sz="2000" b="1" dirty="0" smtClean="0"/>
              <a:t>Pero </a:t>
            </a:r>
            <a:r>
              <a:rPr lang="es-CO" sz="2000" b="1" dirty="0"/>
              <a:t>el discípulo le ha cedido su cilla a Cristo</a:t>
            </a:r>
            <a:r>
              <a:rPr lang="es-CO" sz="2000" b="1" dirty="0" smtClean="0"/>
              <a:t>. </a:t>
            </a:r>
            <a:r>
              <a:rPr lang="es-CO" sz="2000" b="1" dirty="0"/>
              <a:t>E</a:t>
            </a:r>
            <a:r>
              <a:rPr lang="es-CO" sz="2000" b="1" dirty="0" smtClean="0"/>
              <a:t>ste es activo, le interesa ver crecer la obra de Dios en su vida y en su entorno.  </a:t>
            </a:r>
            <a:r>
              <a:rPr lang="es-CO" sz="2000" b="1" dirty="0"/>
              <a:t/>
            </a:r>
            <a:br>
              <a:rPr lang="es-CO" sz="2000" b="1" dirty="0"/>
            </a:br>
            <a:endParaRPr lang="es-CO" sz="2000" b="1" dirty="0"/>
          </a:p>
        </p:txBody>
      </p:sp>
    </p:spTree>
    <p:extLst>
      <p:ext uri="{BB962C8B-B14F-4D97-AF65-F5344CB8AC3E}">
        <p14:creationId xmlns:p14="http://schemas.microsoft.com/office/powerpoint/2010/main" val="1227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randombar(horizontal)">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Effect transition="in" filter="wipe(down)">
                                      <p:cBhvr>
                                        <p:cTn id="20" dur="580">
                                          <p:stCondLst>
                                            <p:cond delay="0"/>
                                          </p:stCondLst>
                                        </p:cTn>
                                        <p:tgtEl>
                                          <p:spTgt spid="4">
                                            <p:txEl>
                                              <p:pRg st="0" end="0"/>
                                            </p:txEl>
                                          </p:spTgt>
                                        </p:tgtEl>
                                      </p:cBhvr>
                                    </p:animEffect>
                                    <p:anim calcmode="lin" valueType="num">
                                      <p:cBhvr>
                                        <p:cTn id="21"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26" dur="26">
                                          <p:stCondLst>
                                            <p:cond delay="650"/>
                                          </p:stCondLst>
                                        </p:cTn>
                                        <p:tgtEl>
                                          <p:spTgt spid="4">
                                            <p:txEl>
                                              <p:pRg st="0" end="0"/>
                                            </p:txEl>
                                          </p:spTgt>
                                        </p:tgtEl>
                                      </p:cBhvr>
                                      <p:to x="100000" y="60000"/>
                                    </p:animScale>
                                    <p:animScale>
                                      <p:cBhvr>
                                        <p:cTn id="27" dur="166" decel="50000">
                                          <p:stCondLst>
                                            <p:cond delay="676"/>
                                          </p:stCondLst>
                                        </p:cTn>
                                        <p:tgtEl>
                                          <p:spTgt spid="4">
                                            <p:txEl>
                                              <p:pRg st="0" end="0"/>
                                            </p:txEl>
                                          </p:spTgt>
                                        </p:tgtEl>
                                      </p:cBhvr>
                                      <p:to x="100000" y="100000"/>
                                    </p:animScale>
                                    <p:animScale>
                                      <p:cBhvr>
                                        <p:cTn id="28" dur="26">
                                          <p:stCondLst>
                                            <p:cond delay="1312"/>
                                          </p:stCondLst>
                                        </p:cTn>
                                        <p:tgtEl>
                                          <p:spTgt spid="4">
                                            <p:txEl>
                                              <p:pRg st="0" end="0"/>
                                            </p:txEl>
                                          </p:spTgt>
                                        </p:tgtEl>
                                      </p:cBhvr>
                                      <p:to x="100000" y="80000"/>
                                    </p:animScale>
                                    <p:animScale>
                                      <p:cBhvr>
                                        <p:cTn id="29" dur="166" decel="50000">
                                          <p:stCondLst>
                                            <p:cond delay="1338"/>
                                          </p:stCondLst>
                                        </p:cTn>
                                        <p:tgtEl>
                                          <p:spTgt spid="4">
                                            <p:txEl>
                                              <p:pRg st="0" end="0"/>
                                            </p:txEl>
                                          </p:spTgt>
                                        </p:tgtEl>
                                      </p:cBhvr>
                                      <p:to x="100000" y="100000"/>
                                    </p:animScale>
                                    <p:animScale>
                                      <p:cBhvr>
                                        <p:cTn id="30" dur="26">
                                          <p:stCondLst>
                                            <p:cond delay="1642"/>
                                          </p:stCondLst>
                                        </p:cTn>
                                        <p:tgtEl>
                                          <p:spTgt spid="4">
                                            <p:txEl>
                                              <p:pRg st="0" end="0"/>
                                            </p:txEl>
                                          </p:spTgt>
                                        </p:tgtEl>
                                      </p:cBhvr>
                                      <p:to x="100000" y="90000"/>
                                    </p:animScale>
                                    <p:animScale>
                                      <p:cBhvr>
                                        <p:cTn id="31" dur="166" decel="50000">
                                          <p:stCondLst>
                                            <p:cond delay="1668"/>
                                          </p:stCondLst>
                                        </p:cTn>
                                        <p:tgtEl>
                                          <p:spTgt spid="4">
                                            <p:txEl>
                                              <p:pRg st="0" end="0"/>
                                            </p:txEl>
                                          </p:spTgt>
                                        </p:tgtEl>
                                      </p:cBhvr>
                                      <p:to x="100000" y="100000"/>
                                    </p:animScale>
                                    <p:animScale>
                                      <p:cBhvr>
                                        <p:cTn id="32" dur="26">
                                          <p:stCondLst>
                                            <p:cond delay="1808"/>
                                          </p:stCondLst>
                                        </p:cTn>
                                        <p:tgtEl>
                                          <p:spTgt spid="4">
                                            <p:txEl>
                                              <p:pRg st="0" end="0"/>
                                            </p:txEl>
                                          </p:spTgt>
                                        </p:tgtEl>
                                      </p:cBhvr>
                                      <p:to x="100000" y="95000"/>
                                    </p:animScale>
                                    <p:animScale>
                                      <p:cBhvr>
                                        <p:cTn id="33" dur="166" decel="50000">
                                          <p:stCondLst>
                                            <p:cond delay="1834"/>
                                          </p:stCondLst>
                                        </p:cTn>
                                        <p:tgtEl>
                                          <p:spTgt spid="4">
                                            <p:txEl>
                                              <p:pRg st="0" end="0"/>
                                            </p:txEl>
                                          </p:spTgt>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26" presetClass="entr" presetSubtype="0" fill="hold" nodeType="clickEffect">
                                  <p:stCondLst>
                                    <p:cond delay="0"/>
                                  </p:stCondLst>
                                  <p:childTnLst>
                                    <p:set>
                                      <p:cBhvr>
                                        <p:cTn id="37" dur="1" fill="hold">
                                          <p:stCondLst>
                                            <p:cond delay="0"/>
                                          </p:stCondLst>
                                        </p:cTn>
                                        <p:tgtEl>
                                          <p:spTgt spid="4">
                                            <p:txEl>
                                              <p:pRg st="2" end="2"/>
                                            </p:txEl>
                                          </p:spTgt>
                                        </p:tgtEl>
                                        <p:attrNameLst>
                                          <p:attrName>style.visibility</p:attrName>
                                        </p:attrNameLst>
                                      </p:cBhvr>
                                      <p:to>
                                        <p:strVal val="visible"/>
                                      </p:to>
                                    </p:set>
                                    <p:animEffect transition="in" filter="wipe(down)">
                                      <p:cBhvr>
                                        <p:cTn id="38" dur="580">
                                          <p:stCondLst>
                                            <p:cond delay="0"/>
                                          </p:stCondLst>
                                        </p:cTn>
                                        <p:tgtEl>
                                          <p:spTgt spid="4">
                                            <p:txEl>
                                              <p:pRg st="2" end="2"/>
                                            </p:txEl>
                                          </p:spTgt>
                                        </p:tgtEl>
                                      </p:cBhvr>
                                    </p:animEffect>
                                    <p:anim calcmode="lin" valueType="num">
                                      <p:cBhvr>
                                        <p:cTn id="39"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44" dur="26">
                                          <p:stCondLst>
                                            <p:cond delay="650"/>
                                          </p:stCondLst>
                                        </p:cTn>
                                        <p:tgtEl>
                                          <p:spTgt spid="4">
                                            <p:txEl>
                                              <p:pRg st="2" end="2"/>
                                            </p:txEl>
                                          </p:spTgt>
                                        </p:tgtEl>
                                      </p:cBhvr>
                                      <p:to x="100000" y="60000"/>
                                    </p:animScale>
                                    <p:animScale>
                                      <p:cBhvr>
                                        <p:cTn id="45" dur="166" decel="50000">
                                          <p:stCondLst>
                                            <p:cond delay="676"/>
                                          </p:stCondLst>
                                        </p:cTn>
                                        <p:tgtEl>
                                          <p:spTgt spid="4">
                                            <p:txEl>
                                              <p:pRg st="2" end="2"/>
                                            </p:txEl>
                                          </p:spTgt>
                                        </p:tgtEl>
                                      </p:cBhvr>
                                      <p:to x="100000" y="100000"/>
                                    </p:animScale>
                                    <p:animScale>
                                      <p:cBhvr>
                                        <p:cTn id="46" dur="26">
                                          <p:stCondLst>
                                            <p:cond delay="1312"/>
                                          </p:stCondLst>
                                        </p:cTn>
                                        <p:tgtEl>
                                          <p:spTgt spid="4">
                                            <p:txEl>
                                              <p:pRg st="2" end="2"/>
                                            </p:txEl>
                                          </p:spTgt>
                                        </p:tgtEl>
                                      </p:cBhvr>
                                      <p:to x="100000" y="80000"/>
                                    </p:animScale>
                                    <p:animScale>
                                      <p:cBhvr>
                                        <p:cTn id="47" dur="166" decel="50000">
                                          <p:stCondLst>
                                            <p:cond delay="1338"/>
                                          </p:stCondLst>
                                        </p:cTn>
                                        <p:tgtEl>
                                          <p:spTgt spid="4">
                                            <p:txEl>
                                              <p:pRg st="2" end="2"/>
                                            </p:txEl>
                                          </p:spTgt>
                                        </p:tgtEl>
                                      </p:cBhvr>
                                      <p:to x="100000" y="100000"/>
                                    </p:animScale>
                                    <p:animScale>
                                      <p:cBhvr>
                                        <p:cTn id="48" dur="26">
                                          <p:stCondLst>
                                            <p:cond delay="1642"/>
                                          </p:stCondLst>
                                        </p:cTn>
                                        <p:tgtEl>
                                          <p:spTgt spid="4">
                                            <p:txEl>
                                              <p:pRg st="2" end="2"/>
                                            </p:txEl>
                                          </p:spTgt>
                                        </p:tgtEl>
                                      </p:cBhvr>
                                      <p:to x="100000" y="90000"/>
                                    </p:animScale>
                                    <p:animScale>
                                      <p:cBhvr>
                                        <p:cTn id="49" dur="166" decel="50000">
                                          <p:stCondLst>
                                            <p:cond delay="1668"/>
                                          </p:stCondLst>
                                        </p:cTn>
                                        <p:tgtEl>
                                          <p:spTgt spid="4">
                                            <p:txEl>
                                              <p:pRg st="2" end="2"/>
                                            </p:txEl>
                                          </p:spTgt>
                                        </p:tgtEl>
                                      </p:cBhvr>
                                      <p:to x="100000" y="100000"/>
                                    </p:animScale>
                                    <p:animScale>
                                      <p:cBhvr>
                                        <p:cTn id="50" dur="26">
                                          <p:stCondLst>
                                            <p:cond delay="1808"/>
                                          </p:stCondLst>
                                        </p:cTn>
                                        <p:tgtEl>
                                          <p:spTgt spid="4">
                                            <p:txEl>
                                              <p:pRg st="2" end="2"/>
                                            </p:txEl>
                                          </p:spTgt>
                                        </p:tgtEl>
                                      </p:cBhvr>
                                      <p:to x="100000" y="95000"/>
                                    </p:animScale>
                                    <p:animScale>
                                      <p:cBhvr>
                                        <p:cTn id="51" dur="166" decel="50000">
                                          <p:stCondLst>
                                            <p:cond delay="1834"/>
                                          </p:stCondLst>
                                        </p:cTn>
                                        <p:tgtEl>
                                          <p:spTgt spid="4">
                                            <p:txEl>
                                              <p:pRg st="2" end="2"/>
                                            </p:txEl>
                                          </p:spTgt>
                                        </p:tgtEl>
                                      </p:cBhvr>
                                      <p:to x="100000" y="100000"/>
                                    </p:animScale>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nodeType="clickEffect">
                                  <p:stCondLst>
                                    <p:cond delay="0"/>
                                  </p:stCondLst>
                                  <p:childTnLst>
                                    <p:set>
                                      <p:cBhvr>
                                        <p:cTn id="55" dur="1" fill="hold">
                                          <p:stCondLst>
                                            <p:cond delay="0"/>
                                          </p:stCondLst>
                                        </p:cTn>
                                        <p:tgtEl>
                                          <p:spTgt spid="4">
                                            <p:txEl>
                                              <p:pRg st="3" end="3"/>
                                            </p:txEl>
                                          </p:spTgt>
                                        </p:tgtEl>
                                        <p:attrNameLst>
                                          <p:attrName>style.visibility</p:attrName>
                                        </p:attrNameLst>
                                      </p:cBhvr>
                                      <p:to>
                                        <p:strVal val="visible"/>
                                      </p:to>
                                    </p:set>
                                    <p:animEffect transition="in" filter="wipe(down)">
                                      <p:cBhvr>
                                        <p:cTn id="56" dur="580">
                                          <p:stCondLst>
                                            <p:cond delay="0"/>
                                          </p:stCondLst>
                                        </p:cTn>
                                        <p:tgtEl>
                                          <p:spTgt spid="4">
                                            <p:txEl>
                                              <p:pRg st="3" end="3"/>
                                            </p:txEl>
                                          </p:spTgt>
                                        </p:tgtEl>
                                      </p:cBhvr>
                                    </p:animEffect>
                                    <p:anim calcmode="lin" valueType="num">
                                      <p:cBhvr>
                                        <p:cTn id="57" dur="1822" tmFilter="0,0; 0.14,0.36; 0.43,0.73; 0.71,0.91; 1.0,1.0">
                                          <p:stCondLst>
                                            <p:cond delay="0"/>
                                          </p:stCondLst>
                                        </p:cTn>
                                        <p:tgtEl>
                                          <p:spTgt spid="4">
                                            <p:txEl>
                                              <p:pRg st="3" end="3"/>
                                            </p:txEl>
                                          </p:spTgt>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4">
                                            <p:txEl>
                                              <p:pRg st="3" end="3"/>
                                            </p:txEl>
                                          </p:spTgt>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4">
                                            <p:txEl>
                                              <p:pRg st="3" end="3"/>
                                            </p:txEl>
                                          </p:spTgt>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4">
                                            <p:txEl>
                                              <p:pRg st="3" end="3"/>
                                            </p:txEl>
                                          </p:spTgt>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4">
                                            <p:txEl>
                                              <p:pRg st="3" end="3"/>
                                            </p:txEl>
                                          </p:spTgt>
                                        </p:tgtEl>
                                        <p:attrNameLst>
                                          <p:attrName>ppt_y</p:attrName>
                                        </p:attrNameLst>
                                      </p:cBhvr>
                                      <p:tavLst>
                                        <p:tav tm="0" fmla="#ppt_y-sin(pi*$)/81">
                                          <p:val>
                                            <p:fltVal val="0"/>
                                          </p:val>
                                        </p:tav>
                                        <p:tav tm="100000">
                                          <p:val>
                                            <p:fltVal val="1"/>
                                          </p:val>
                                        </p:tav>
                                      </p:tavLst>
                                    </p:anim>
                                    <p:animScale>
                                      <p:cBhvr>
                                        <p:cTn id="62" dur="26">
                                          <p:stCondLst>
                                            <p:cond delay="650"/>
                                          </p:stCondLst>
                                        </p:cTn>
                                        <p:tgtEl>
                                          <p:spTgt spid="4">
                                            <p:txEl>
                                              <p:pRg st="3" end="3"/>
                                            </p:txEl>
                                          </p:spTgt>
                                        </p:tgtEl>
                                      </p:cBhvr>
                                      <p:to x="100000" y="60000"/>
                                    </p:animScale>
                                    <p:animScale>
                                      <p:cBhvr>
                                        <p:cTn id="63" dur="166" decel="50000">
                                          <p:stCondLst>
                                            <p:cond delay="676"/>
                                          </p:stCondLst>
                                        </p:cTn>
                                        <p:tgtEl>
                                          <p:spTgt spid="4">
                                            <p:txEl>
                                              <p:pRg st="3" end="3"/>
                                            </p:txEl>
                                          </p:spTgt>
                                        </p:tgtEl>
                                      </p:cBhvr>
                                      <p:to x="100000" y="100000"/>
                                    </p:animScale>
                                    <p:animScale>
                                      <p:cBhvr>
                                        <p:cTn id="64" dur="26">
                                          <p:stCondLst>
                                            <p:cond delay="1312"/>
                                          </p:stCondLst>
                                        </p:cTn>
                                        <p:tgtEl>
                                          <p:spTgt spid="4">
                                            <p:txEl>
                                              <p:pRg st="3" end="3"/>
                                            </p:txEl>
                                          </p:spTgt>
                                        </p:tgtEl>
                                      </p:cBhvr>
                                      <p:to x="100000" y="80000"/>
                                    </p:animScale>
                                    <p:animScale>
                                      <p:cBhvr>
                                        <p:cTn id="65" dur="166" decel="50000">
                                          <p:stCondLst>
                                            <p:cond delay="1338"/>
                                          </p:stCondLst>
                                        </p:cTn>
                                        <p:tgtEl>
                                          <p:spTgt spid="4">
                                            <p:txEl>
                                              <p:pRg st="3" end="3"/>
                                            </p:txEl>
                                          </p:spTgt>
                                        </p:tgtEl>
                                      </p:cBhvr>
                                      <p:to x="100000" y="100000"/>
                                    </p:animScale>
                                    <p:animScale>
                                      <p:cBhvr>
                                        <p:cTn id="66" dur="26">
                                          <p:stCondLst>
                                            <p:cond delay="1642"/>
                                          </p:stCondLst>
                                        </p:cTn>
                                        <p:tgtEl>
                                          <p:spTgt spid="4">
                                            <p:txEl>
                                              <p:pRg st="3" end="3"/>
                                            </p:txEl>
                                          </p:spTgt>
                                        </p:tgtEl>
                                      </p:cBhvr>
                                      <p:to x="100000" y="90000"/>
                                    </p:animScale>
                                    <p:animScale>
                                      <p:cBhvr>
                                        <p:cTn id="67" dur="166" decel="50000">
                                          <p:stCondLst>
                                            <p:cond delay="1668"/>
                                          </p:stCondLst>
                                        </p:cTn>
                                        <p:tgtEl>
                                          <p:spTgt spid="4">
                                            <p:txEl>
                                              <p:pRg st="3" end="3"/>
                                            </p:txEl>
                                          </p:spTgt>
                                        </p:tgtEl>
                                      </p:cBhvr>
                                      <p:to x="100000" y="100000"/>
                                    </p:animScale>
                                    <p:animScale>
                                      <p:cBhvr>
                                        <p:cTn id="68" dur="26">
                                          <p:stCondLst>
                                            <p:cond delay="1808"/>
                                          </p:stCondLst>
                                        </p:cTn>
                                        <p:tgtEl>
                                          <p:spTgt spid="4">
                                            <p:txEl>
                                              <p:pRg st="3" end="3"/>
                                            </p:txEl>
                                          </p:spTgt>
                                        </p:tgtEl>
                                      </p:cBhvr>
                                      <p:to x="100000" y="95000"/>
                                    </p:animScale>
                                    <p:animScale>
                                      <p:cBhvr>
                                        <p:cTn id="69" dur="166" decel="50000">
                                          <p:stCondLst>
                                            <p:cond delay="1834"/>
                                          </p:stCondLst>
                                        </p:cTn>
                                        <p:tgtEl>
                                          <p:spTgt spid="4">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4474840" cy="4608512"/>
          </a:xfrm>
        </p:spPr>
        <p:txBody>
          <a:bodyPr>
            <a:normAutofit fontScale="85000" lnSpcReduction="10000"/>
          </a:bodyPr>
          <a:lstStyle/>
          <a:p>
            <a:pPr marL="0" indent="0" algn="ctr">
              <a:buNone/>
            </a:pPr>
            <a:r>
              <a:rPr lang="es-CO" dirty="0"/>
              <a:t>A raíz de tanto pecado endurecen el corazón, porque ignoran </a:t>
            </a:r>
            <a:r>
              <a:rPr lang="es-CO" i="1" u="sng" dirty="0"/>
              <a:t>quien es Dios y como Dios tratara su pecado;</a:t>
            </a:r>
            <a:r>
              <a:rPr lang="es-CO" dirty="0"/>
              <a:t> profesando ser sabios se hacen necios, su corazón se vuelve insensible al dolor y a la confrontación de la palabra, se vuelve indiferente y apático a todo lo que tenga que ver con la realidad del carácter de Dios reflejado en la </a:t>
            </a:r>
            <a:r>
              <a:rPr lang="es-CO" dirty="0" smtClean="0"/>
              <a:t>escritura. </a:t>
            </a:r>
            <a:endParaRPr lang="es-CO" dirty="0"/>
          </a:p>
        </p:txBody>
      </p:sp>
      <p:pic>
        <p:nvPicPr>
          <p:cNvPr id="2050" name="Picture 2" descr="http://t1.gstatic.com/images?q=tbn:ANd9GcSv1yzoDIdari5yttdqCz_QlEuJ0RRJt5d0bJGcpqcnEfInW75Gl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32656"/>
            <a:ext cx="3456384" cy="25922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1.gstatic.com/images?q=tbn:ANd9GcRqzmd4rIY07kBMowPgZ14DJX7hZOZzx4vJdRMq11nXgM4yaS-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9" y="3099487"/>
            <a:ext cx="3456383" cy="232752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5427011"/>
            <a:ext cx="8496944" cy="1200329"/>
          </a:xfrm>
          <a:prstGeom prst="rect">
            <a:avLst/>
          </a:prstGeom>
        </p:spPr>
        <p:txBody>
          <a:bodyPr wrap="square">
            <a:spAutoFit/>
          </a:bodyPr>
          <a:lstStyle/>
          <a:p>
            <a:pPr algn="ctr"/>
            <a:r>
              <a:rPr lang="es-CO" sz="2400" i="1" dirty="0">
                <a:solidFill>
                  <a:srgbClr val="FF0000"/>
                </a:solidFill>
              </a:rPr>
              <a:t>El peligro es que han escuchado tanto el plan de </a:t>
            </a:r>
            <a:r>
              <a:rPr lang="es-CO" sz="2400" i="1" dirty="0" smtClean="0">
                <a:solidFill>
                  <a:srgbClr val="FF0000"/>
                </a:solidFill>
              </a:rPr>
              <a:t>Salvación, </a:t>
            </a:r>
            <a:r>
              <a:rPr lang="es-CO" sz="2400" i="1" dirty="0">
                <a:solidFill>
                  <a:srgbClr val="FF0000"/>
                </a:solidFill>
              </a:rPr>
              <a:t>que su mente está como un callo en la mano, y al no responder al llamado de Dios, están </a:t>
            </a:r>
            <a:r>
              <a:rPr lang="es-CO" sz="2400" i="1" dirty="0" smtClean="0">
                <a:solidFill>
                  <a:srgbClr val="FF0000"/>
                </a:solidFill>
              </a:rPr>
              <a:t>en </a:t>
            </a:r>
            <a:r>
              <a:rPr lang="es-CO" sz="2400" i="1" dirty="0">
                <a:solidFill>
                  <a:srgbClr val="FF0000"/>
                </a:solidFill>
              </a:rPr>
              <a:t>peligro de </a:t>
            </a:r>
            <a:r>
              <a:rPr lang="es-CO" sz="2400" i="1" dirty="0" smtClean="0">
                <a:solidFill>
                  <a:srgbClr val="FF0000"/>
                </a:solidFill>
              </a:rPr>
              <a:t>perderse.</a:t>
            </a:r>
            <a:endParaRPr lang="es-CO" sz="2400" i="1" dirty="0">
              <a:solidFill>
                <a:srgbClr val="FF0000"/>
              </a:solidFill>
            </a:endParaRPr>
          </a:p>
        </p:txBody>
      </p:sp>
    </p:spTree>
    <p:extLst>
      <p:ext uri="{BB962C8B-B14F-4D97-AF65-F5344CB8AC3E}">
        <p14:creationId xmlns:p14="http://schemas.microsoft.com/office/powerpoint/2010/main" val="4286518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978896" cy="3528391"/>
          </a:xfrm>
        </p:spPr>
        <p:txBody>
          <a:bodyPr>
            <a:normAutofit fontScale="77500" lnSpcReduction="20000"/>
          </a:bodyPr>
          <a:lstStyle/>
          <a:p>
            <a:pPr marL="0" indent="0" algn="ctr">
              <a:buNone/>
            </a:pPr>
            <a:r>
              <a:rPr lang="es-CO" sz="4200" b="1" i="1" u="sng" dirty="0" smtClean="0">
                <a:solidFill>
                  <a:srgbClr val="FF0000"/>
                </a:solidFill>
              </a:rPr>
              <a:t>Tercer verso N°. 19</a:t>
            </a:r>
            <a:r>
              <a:rPr lang="es-CO" sz="4200" b="1" i="1" u="sng" dirty="0" smtClean="0">
                <a:solidFill>
                  <a:srgbClr val="FF0000"/>
                </a:solidFill>
              </a:rPr>
              <a:t>.</a:t>
            </a:r>
          </a:p>
          <a:p>
            <a:pPr marL="0" indent="0" algn="ctr">
              <a:buNone/>
            </a:pPr>
            <a:r>
              <a:rPr lang="es-CO" b="1" i="1" dirty="0" smtClean="0"/>
              <a:t> «Los </a:t>
            </a:r>
            <a:r>
              <a:rPr lang="es-CO" b="1" i="1" dirty="0"/>
              <a:t>cuales, después que perdieron toda sensibilidad</a:t>
            </a:r>
            <a:r>
              <a:rPr lang="es-CO" dirty="0"/>
              <a:t> (quedar apático), </a:t>
            </a:r>
            <a:r>
              <a:rPr lang="es-CO" b="1" i="1" dirty="0"/>
              <a:t>se entregaron a la lascivia </a:t>
            </a:r>
            <a:r>
              <a:rPr lang="es-CO" dirty="0"/>
              <a:t>(libertinaje sexual) </a:t>
            </a:r>
            <a:r>
              <a:rPr lang="es-CO" b="1" i="1" dirty="0"/>
              <a:t>para cometer con avidez</a:t>
            </a:r>
            <a:r>
              <a:rPr lang="es-CO" dirty="0"/>
              <a:t>(ansias de obtener algo) </a:t>
            </a:r>
            <a:r>
              <a:rPr lang="es-CO" b="1" i="1" dirty="0"/>
              <a:t>toda clase de </a:t>
            </a:r>
            <a:r>
              <a:rPr lang="es-CO" b="1" i="1" dirty="0" smtClean="0"/>
              <a:t>impureza» </a:t>
            </a:r>
            <a:r>
              <a:rPr lang="es-CO" dirty="0" smtClean="0"/>
              <a:t>(</a:t>
            </a:r>
            <a:r>
              <a:rPr lang="es-CO" dirty="0"/>
              <a:t>impureza física y moral, deseos prohibidos del corazón</a:t>
            </a:r>
            <a:r>
              <a:rPr lang="es-CO" dirty="0" smtClean="0"/>
              <a:t>).</a:t>
            </a:r>
            <a:endParaRPr lang="es-CO" dirty="0"/>
          </a:p>
        </p:txBody>
      </p:sp>
      <p:sp>
        <p:nvSpPr>
          <p:cNvPr id="4" name="3 Rectángulo"/>
          <p:cNvSpPr/>
          <p:nvPr/>
        </p:nvSpPr>
        <p:spPr>
          <a:xfrm>
            <a:off x="2434038" y="3573016"/>
            <a:ext cx="6692618" cy="3785652"/>
          </a:xfrm>
          <a:prstGeom prst="rect">
            <a:avLst/>
          </a:prstGeom>
        </p:spPr>
        <p:txBody>
          <a:bodyPr wrap="square">
            <a:spAutoFit/>
          </a:bodyPr>
          <a:lstStyle/>
          <a:p>
            <a:pPr algn="ctr"/>
            <a:r>
              <a:rPr lang="es-CO" sz="2400" i="1" dirty="0"/>
              <a:t>El viejo hombre está podrido, inundado de pecado, inmundo lleno de basura en su interior. Tal y como trata un muerto de hambre de comer comida del basurero así el viejo hombre come lo que sea para poder llenarse y saciarse, pero todo lo que come es vacío y hueco y no lo sustenta; el hombre se entrega a las perversiones, hombres con hombres, mujeres con animales, pornografía, prostitución, masturbación.</a:t>
            </a:r>
            <a:br>
              <a:rPr lang="es-CO" sz="2400" i="1" dirty="0"/>
            </a:br>
            <a:endParaRPr lang="es-CO" sz="2400" i="1" dirty="0"/>
          </a:p>
        </p:txBody>
      </p:sp>
      <p:pic>
        <p:nvPicPr>
          <p:cNvPr id="3074" name="Picture 2" descr="https://sphotos-a.xx.fbcdn.net/hphotos-snc6/189427_4428712920213_1873171764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16632"/>
            <a:ext cx="3836707" cy="332422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1.gstatic.com/images?q=tbn:ANd9GcTmHtEy4zeQhyxffNvFVtw4hNjWkBIP2ICkGag0ySyaruDexbR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2" y="4077072"/>
            <a:ext cx="2438400" cy="2554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3969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heel(1)">
                                      <p:cBhvr>
                                        <p:cTn id="7" dur="2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wipe(down)">
                                      <p:cBhvr>
                                        <p:cTn id="17" dur="580">
                                          <p:stCondLst>
                                            <p:cond delay="0"/>
                                          </p:stCondLst>
                                        </p:cTn>
                                        <p:tgtEl>
                                          <p:spTgt spid="3076"/>
                                        </p:tgtEl>
                                      </p:cBhvr>
                                    </p:animEffect>
                                    <p:anim calcmode="lin" valueType="num">
                                      <p:cBhvr>
                                        <p:cTn id="18"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23" dur="26">
                                          <p:stCondLst>
                                            <p:cond delay="650"/>
                                          </p:stCondLst>
                                        </p:cTn>
                                        <p:tgtEl>
                                          <p:spTgt spid="3076"/>
                                        </p:tgtEl>
                                      </p:cBhvr>
                                      <p:to x="100000" y="60000"/>
                                    </p:animScale>
                                    <p:animScale>
                                      <p:cBhvr>
                                        <p:cTn id="24" dur="166" decel="50000">
                                          <p:stCondLst>
                                            <p:cond delay="676"/>
                                          </p:stCondLst>
                                        </p:cTn>
                                        <p:tgtEl>
                                          <p:spTgt spid="3076"/>
                                        </p:tgtEl>
                                      </p:cBhvr>
                                      <p:to x="100000" y="100000"/>
                                    </p:animScale>
                                    <p:animScale>
                                      <p:cBhvr>
                                        <p:cTn id="25" dur="26">
                                          <p:stCondLst>
                                            <p:cond delay="1312"/>
                                          </p:stCondLst>
                                        </p:cTn>
                                        <p:tgtEl>
                                          <p:spTgt spid="3076"/>
                                        </p:tgtEl>
                                      </p:cBhvr>
                                      <p:to x="100000" y="80000"/>
                                    </p:animScale>
                                    <p:animScale>
                                      <p:cBhvr>
                                        <p:cTn id="26" dur="166" decel="50000">
                                          <p:stCondLst>
                                            <p:cond delay="1338"/>
                                          </p:stCondLst>
                                        </p:cTn>
                                        <p:tgtEl>
                                          <p:spTgt spid="3076"/>
                                        </p:tgtEl>
                                      </p:cBhvr>
                                      <p:to x="100000" y="100000"/>
                                    </p:animScale>
                                    <p:animScale>
                                      <p:cBhvr>
                                        <p:cTn id="27" dur="26">
                                          <p:stCondLst>
                                            <p:cond delay="1642"/>
                                          </p:stCondLst>
                                        </p:cTn>
                                        <p:tgtEl>
                                          <p:spTgt spid="3076"/>
                                        </p:tgtEl>
                                      </p:cBhvr>
                                      <p:to x="100000" y="90000"/>
                                    </p:animScale>
                                    <p:animScale>
                                      <p:cBhvr>
                                        <p:cTn id="28" dur="166" decel="50000">
                                          <p:stCondLst>
                                            <p:cond delay="1668"/>
                                          </p:stCondLst>
                                        </p:cTn>
                                        <p:tgtEl>
                                          <p:spTgt spid="3076"/>
                                        </p:tgtEl>
                                      </p:cBhvr>
                                      <p:to x="100000" y="100000"/>
                                    </p:animScale>
                                    <p:animScale>
                                      <p:cBhvr>
                                        <p:cTn id="29" dur="26">
                                          <p:stCondLst>
                                            <p:cond delay="1808"/>
                                          </p:stCondLst>
                                        </p:cTn>
                                        <p:tgtEl>
                                          <p:spTgt spid="3076"/>
                                        </p:tgtEl>
                                      </p:cBhvr>
                                      <p:to x="100000" y="95000"/>
                                    </p:animScale>
                                    <p:animScale>
                                      <p:cBhvr>
                                        <p:cTn id="30" dur="166" decel="50000">
                                          <p:stCondLst>
                                            <p:cond delay="1834"/>
                                          </p:stCondLst>
                                        </p:cTn>
                                        <p:tgtEl>
                                          <p:spTgt spid="307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122912" cy="3888432"/>
          </a:xfrm>
        </p:spPr>
        <p:txBody>
          <a:bodyPr>
            <a:normAutofit fontScale="85000" lnSpcReduction="10000"/>
          </a:bodyPr>
          <a:lstStyle/>
          <a:p>
            <a:pPr marL="0" indent="0" algn="r">
              <a:buNone/>
            </a:pPr>
            <a:r>
              <a:rPr lang="es-CO" dirty="0"/>
              <a:t>Muchos pierden la sensibilidad, pierden el sentido de la moralidad, pierden la vergüenza, se endurecen a causa de tanto pecado, se vuelven apáticos a la palabra y a todo lo referente a su espíritu; otros se vuelven incluso hostiles, y se entregan a sus deseos más íntimos, poder, dinero</a:t>
            </a:r>
            <a:r>
              <a:rPr lang="es-CO" dirty="0" smtClean="0"/>
              <a:t>, sexo, incluso a la homosexualidad. </a:t>
            </a:r>
            <a:endParaRPr lang="es-CO" dirty="0"/>
          </a:p>
          <a:p>
            <a:endParaRPr lang="es-CO" dirty="0"/>
          </a:p>
        </p:txBody>
      </p:sp>
      <p:pic>
        <p:nvPicPr>
          <p:cNvPr id="6146" name="Picture 2" descr="http://www.definicionabc.com/wp-content/uploads/libertinaj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88640"/>
            <a:ext cx="1728192" cy="201622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3" y="4257962"/>
            <a:ext cx="6264694" cy="2677656"/>
          </a:xfrm>
          <a:prstGeom prst="rect">
            <a:avLst/>
          </a:prstGeom>
        </p:spPr>
        <p:txBody>
          <a:bodyPr wrap="square">
            <a:spAutoFit/>
          </a:bodyPr>
          <a:lstStyle/>
          <a:p>
            <a:pPr algn="ctr"/>
            <a:r>
              <a:rPr lang="es-CO" sz="2800" b="1" dirty="0">
                <a:latin typeface="Agency FB" pitchFamily="34" charset="0"/>
              </a:rPr>
              <a:t>Pablo nos dice a nosotros que cuidemos nuestra vida para no caer en estas cosas. No es posible que personas que proclaman haber nacido de nuevo perseveren en un estilo de vida pecaminoso que pone en vergüenza el nombre de </a:t>
            </a:r>
            <a:r>
              <a:rPr lang="es-CO" sz="2800" b="1" dirty="0" smtClean="0">
                <a:latin typeface="Agency FB" pitchFamily="34" charset="0"/>
              </a:rPr>
              <a:t>Jesucristo</a:t>
            </a:r>
            <a:endParaRPr lang="es-CO" sz="2800" b="1" dirty="0">
              <a:latin typeface="Agency FB" pitchFamily="34" charset="0"/>
            </a:endParaRPr>
          </a:p>
        </p:txBody>
      </p:sp>
      <p:pic>
        <p:nvPicPr>
          <p:cNvPr id="4098" name="Picture 2" descr="http://t1.gstatic.com/images?q=tbn:ANd9GcTU-nSf7Pvy3NZFSto6akVbVKAboOuBSyvBs6WGhE5kHyYEqAT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5237" y="2210949"/>
            <a:ext cx="2125985" cy="184785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6876256" y="4257962"/>
            <a:ext cx="2123728" cy="2677656"/>
          </a:xfrm>
          <a:prstGeom prst="rect">
            <a:avLst/>
          </a:prstGeom>
        </p:spPr>
        <p:txBody>
          <a:bodyPr wrap="square">
            <a:spAutoFit/>
          </a:bodyPr>
          <a:lstStyle/>
          <a:p>
            <a:pPr algn="ctr"/>
            <a:r>
              <a:rPr lang="es-CO" sz="2400" b="1" dirty="0" smtClean="0">
                <a:solidFill>
                  <a:srgbClr val="FF0000"/>
                </a:solidFill>
              </a:rPr>
              <a:t>¡</a:t>
            </a:r>
            <a:r>
              <a:rPr lang="es-CO" sz="2400" b="1" dirty="0">
                <a:solidFill>
                  <a:srgbClr val="FF0000"/>
                </a:solidFill>
              </a:rPr>
              <a:t>Ojo! El Señor dijo que esta es una de las señales de su segunda venida</a:t>
            </a:r>
            <a:r>
              <a:rPr lang="es-CO" sz="2400" b="1" dirty="0" smtClean="0">
                <a:solidFill>
                  <a:srgbClr val="FF0000"/>
                </a:solidFill>
              </a:rPr>
              <a:t>. </a:t>
            </a:r>
            <a:r>
              <a:rPr lang="es-CO" sz="2400" b="1" dirty="0" smtClean="0"/>
              <a:t>Mat.24:37-39.</a:t>
            </a:r>
            <a:endParaRPr lang="es-CO" sz="2400" b="1" dirty="0"/>
          </a:p>
        </p:txBody>
      </p:sp>
    </p:spTree>
    <p:extLst>
      <p:ext uri="{BB962C8B-B14F-4D97-AF65-F5344CB8AC3E}">
        <p14:creationId xmlns:p14="http://schemas.microsoft.com/office/powerpoint/2010/main" val="726866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fade">
                                      <p:cBhvr>
                                        <p:cTn id="14" dur="1000"/>
                                        <p:tgtEl>
                                          <p:spTgt spid="4098"/>
                                        </p:tgtEl>
                                      </p:cBhvr>
                                    </p:animEffect>
                                    <p:anim calcmode="lin" valueType="num">
                                      <p:cBhvr>
                                        <p:cTn id="15" dur="1000" fill="hold"/>
                                        <p:tgtEl>
                                          <p:spTgt spid="4098"/>
                                        </p:tgtEl>
                                        <p:attrNameLst>
                                          <p:attrName>ppt_x</p:attrName>
                                        </p:attrNameLst>
                                      </p:cBhvr>
                                      <p:tavLst>
                                        <p:tav tm="0">
                                          <p:val>
                                            <p:strVal val="#ppt_x"/>
                                          </p:val>
                                        </p:tav>
                                        <p:tav tm="100000">
                                          <p:val>
                                            <p:strVal val="#ppt_x"/>
                                          </p:val>
                                        </p:tav>
                                      </p:tavLst>
                                    </p:anim>
                                    <p:anim calcmode="lin" valueType="num">
                                      <p:cBhvr>
                                        <p:cTn id="16"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circle(in)">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584</TotalTime>
  <Words>1813</Words>
  <Application>Microsoft Office PowerPoint</Application>
  <PresentationFormat>Presentación en pantalla (4:3)</PresentationFormat>
  <Paragraphs>74</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PROBLEMAS QUE AFECTAN AL HOMBRE DE HOY</vt:lpstr>
      <vt:lpstr>Presentación de PowerPoint</vt:lpstr>
      <vt:lpstr>Presentación de PowerPoint</vt:lpstr>
      <vt:lpstr>Quizá, estés en una iglesia, incluso en la iglesia verdadera, pero si no te has entregado a Cristo de nada sirve. </vt:lpstr>
      <vt:lpstr>Presentación de PowerPoint</vt:lpstr>
      <vt:lpstr>Presentación de PowerPoint</vt:lpstr>
      <vt:lpstr>Presentación de PowerPoint</vt:lpstr>
      <vt:lpstr>Presentación de PowerPoint</vt:lpstr>
      <vt:lpstr>Presentación de PowerPoint</vt:lpstr>
      <vt:lpstr>Presentación de PowerPoint</vt:lpstr>
      <vt:lpstr>Vamos a estudiar cada versículo de Efe. 4:17-22 para ver el alcance de cada uno.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Lo interesante es que existen dentro de la iglesia, denominadas: «Trigo y cizaña». Mat.13:24-30. </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PROBLEMAS QUE AFECTAN AL HOMBRE DE HOY</dc:title>
  <dc:creator>FAMILIA FIERRO CH</dc:creator>
  <cp:lastModifiedBy>FAMILIA FIERRO CH</cp:lastModifiedBy>
  <cp:revision>116</cp:revision>
  <dcterms:created xsi:type="dcterms:W3CDTF">2012-10-21T10:46:51Z</dcterms:created>
  <dcterms:modified xsi:type="dcterms:W3CDTF">2013-05-02T13:34:44Z</dcterms:modified>
</cp:coreProperties>
</file>